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4" r:id="rId2"/>
    <p:sldId id="261" r:id="rId3"/>
    <p:sldId id="266" r:id="rId4"/>
    <p:sldId id="265" r:id="rId5"/>
    <p:sldId id="267" r:id="rId6"/>
    <p:sldId id="272" r:id="rId7"/>
    <p:sldId id="269" r:id="rId8"/>
    <p:sldId id="273" r:id="rId9"/>
    <p:sldId id="271" r:id="rId10"/>
    <p:sldId id="270" r:id="rId11"/>
    <p:sldId id="274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0D"/>
    <a:srgbClr val="12CD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41" autoAdjust="0"/>
    <p:restoredTop sz="82055" autoAdjust="0"/>
  </p:normalViewPr>
  <p:slideViewPr>
    <p:cSldViewPr snapToGrid="0" snapToObjects="1">
      <p:cViewPr varScale="1">
        <p:scale>
          <a:sx n="88" d="100"/>
          <a:sy n="88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4" d="100"/>
          <a:sy n="44" d="100"/>
        </p:scale>
        <p:origin x="-258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73350-4B30-4E2E-BB2E-1C155DDD310A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12F717-4971-4D27-97F0-57F38BB8F958}">
      <dgm:prSet phldrT="[Text]" custT="1"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  <a:latin typeface="Myriad Pro"/>
            </a:rPr>
            <a:t>Entropy Source A</a:t>
          </a:r>
          <a:endParaRPr lang="en-US" sz="1500" dirty="0">
            <a:solidFill>
              <a:schemeClr val="tx1"/>
            </a:solidFill>
            <a:latin typeface="Myriad Pro"/>
          </a:endParaRPr>
        </a:p>
      </dgm:t>
    </dgm:pt>
    <dgm:pt modelId="{E4FB5938-3943-4672-BFA2-CE54CC7CCAF0}" type="parTrans" cxnId="{CD83AD83-4B05-44F5-BEE1-84D68D8FB6E5}">
      <dgm:prSet/>
      <dgm:spPr/>
      <dgm:t>
        <a:bodyPr/>
        <a:lstStyle/>
        <a:p>
          <a:endParaRPr lang="en-US"/>
        </a:p>
      </dgm:t>
    </dgm:pt>
    <dgm:pt modelId="{6D978791-3CAB-41DA-A8E1-D9CF79E91867}" type="sibTrans" cxnId="{CD83AD83-4B05-44F5-BEE1-84D68D8FB6E5}">
      <dgm:prSet/>
      <dgm:spPr/>
      <dgm:t>
        <a:bodyPr/>
        <a:lstStyle/>
        <a:p>
          <a:endParaRPr lang="en-US"/>
        </a:p>
      </dgm:t>
    </dgm:pt>
    <dgm:pt modelId="{77A39B86-EF4A-463A-A7F0-2783D0413B2E}">
      <dgm:prSet phldrT="[Text]" custT="1"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  <a:latin typeface="Myriad Pro"/>
            </a:rPr>
            <a:t>Entropy Source B</a:t>
          </a:r>
          <a:endParaRPr lang="en-US" sz="1500" dirty="0">
            <a:solidFill>
              <a:schemeClr val="tx1"/>
            </a:solidFill>
            <a:latin typeface="Myriad Pro"/>
          </a:endParaRPr>
        </a:p>
      </dgm:t>
    </dgm:pt>
    <dgm:pt modelId="{33D69C33-DEEF-4D7D-B987-B12F09CCA1AD}" type="parTrans" cxnId="{36DB3FD5-FC24-4E6F-B4C7-9F3EA64B91C5}">
      <dgm:prSet/>
      <dgm:spPr/>
      <dgm:t>
        <a:bodyPr/>
        <a:lstStyle/>
        <a:p>
          <a:endParaRPr lang="en-US"/>
        </a:p>
      </dgm:t>
    </dgm:pt>
    <dgm:pt modelId="{FF3A52F7-BD65-437D-9BEC-1729D80ECE85}" type="sibTrans" cxnId="{36DB3FD5-FC24-4E6F-B4C7-9F3EA64B91C5}">
      <dgm:prSet/>
      <dgm:spPr/>
      <dgm:t>
        <a:bodyPr/>
        <a:lstStyle/>
        <a:p>
          <a:endParaRPr lang="en-US"/>
        </a:p>
      </dgm:t>
    </dgm:pt>
    <dgm:pt modelId="{0EDA67D5-7F68-48B5-8EC8-E355764B3830}">
      <dgm:prSet phldrT="[Text]" custT="1"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  <a:latin typeface="Myriad Pro"/>
            </a:rPr>
            <a:t>Entropy Source C</a:t>
          </a:r>
          <a:endParaRPr lang="en-US" sz="1500" dirty="0">
            <a:solidFill>
              <a:schemeClr val="tx1"/>
            </a:solidFill>
            <a:latin typeface="Myriad Pro"/>
          </a:endParaRPr>
        </a:p>
      </dgm:t>
    </dgm:pt>
    <dgm:pt modelId="{2203AEA0-DA7D-4E10-8B86-3FA1C4A4BF02}" type="parTrans" cxnId="{320120D6-89F3-4EDA-810C-551324660785}">
      <dgm:prSet/>
      <dgm:spPr/>
      <dgm:t>
        <a:bodyPr/>
        <a:lstStyle/>
        <a:p>
          <a:endParaRPr lang="en-US"/>
        </a:p>
      </dgm:t>
    </dgm:pt>
    <dgm:pt modelId="{57C147FE-9571-401A-A199-B597289B5EBA}" type="sibTrans" cxnId="{320120D6-89F3-4EDA-810C-551324660785}">
      <dgm:prSet/>
      <dgm:spPr/>
      <dgm:t>
        <a:bodyPr/>
        <a:lstStyle/>
        <a:p>
          <a:endParaRPr lang="en-US"/>
        </a:p>
      </dgm:t>
    </dgm:pt>
    <dgm:pt modelId="{E84333CF-8F1C-4ADC-A281-FFCC7F48EAE0}">
      <dgm:prSet phldrT="[Text]" custT="1"/>
      <dgm:spPr/>
      <dgm:t>
        <a:bodyPr/>
        <a:lstStyle/>
        <a:p>
          <a:r>
            <a:rPr lang="en-US" sz="2400" dirty="0" smtClean="0">
              <a:latin typeface="Myriad Pro"/>
            </a:rPr>
            <a:t>Seed</a:t>
          </a:r>
          <a:endParaRPr lang="en-US" sz="2400" dirty="0">
            <a:latin typeface="Myriad Pro"/>
          </a:endParaRPr>
        </a:p>
      </dgm:t>
    </dgm:pt>
    <dgm:pt modelId="{CE4EB098-8B11-4EBF-A2C6-B897AD98B013}" type="parTrans" cxnId="{9C21C756-C7A1-4CB0-94DD-B5BE3EB217B6}">
      <dgm:prSet/>
      <dgm:spPr/>
      <dgm:t>
        <a:bodyPr/>
        <a:lstStyle/>
        <a:p>
          <a:endParaRPr lang="en-US"/>
        </a:p>
      </dgm:t>
    </dgm:pt>
    <dgm:pt modelId="{6FC989C8-95E9-4E25-BA7D-32DD6B8E4AF8}" type="sibTrans" cxnId="{9C21C756-C7A1-4CB0-94DD-B5BE3EB217B6}">
      <dgm:prSet/>
      <dgm:spPr/>
      <dgm:t>
        <a:bodyPr/>
        <a:lstStyle/>
        <a:p>
          <a:endParaRPr lang="en-US"/>
        </a:p>
      </dgm:t>
    </dgm:pt>
    <dgm:pt modelId="{C055EBB8-B56B-403E-A1F8-BF2913D56E11}" type="pres">
      <dgm:prSet presAssocID="{69873350-4B30-4E2E-BB2E-1C155DDD310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4412AE-4104-4C6E-AE71-3250F7AD4119}" type="pres">
      <dgm:prSet presAssocID="{69873350-4B30-4E2E-BB2E-1C155DDD310A}" presName="ellipse" presStyleLbl="trBgShp" presStyleIdx="0" presStyleCnt="1" custLinFactNeighborY="-15708"/>
      <dgm:spPr/>
    </dgm:pt>
    <dgm:pt modelId="{659425A7-CD92-4A3E-83E2-5C8EC8940C71}" type="pres">
      <dgm:prSet presAssocID="{69873350-4B30-4E2E-BB2E-1C155DDD310A}" presName="arrow1" presStyleLbl="fgShp" presStyleIdx="0" presStyleCnt="1" custScaleX="91806" custScaleY="158299" custLinFactNeighborX="13535" custLinFactNeighborY="13144"/>
      <dgm:spPr/>
      <dgm:t>
        <a:bodyPr/>
        <a:lstStyle/>
        <a:p>
          <a:endParaRPr lang="en-US"/>
        </a:p>
      </dgm:t>
    </dgm:pt>
    <dgm:pt modelId="{501D7BC2-222D-4675-86AC-71A9F3717D06}" type="pres">
      <dgm:prSet presAssocID="{69873350-4B30-4E2E-BB2E-1C155DDD310A}" presName="rectangle" presStyleLbl="revTx" presStyleIdx="0" presStyleCnt="1" custScaleX="51110" custScaleY="69835" custLinFactNeighborX="2177" custLinFactNeighborY="18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AA49F-8A16-4FE2-BA98-1A89D3C89532}" type="pres">
      <dgm:prSet presAssocID="{77A39B86-EF4A-463A-A7F0-2783D0413B2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ADF61-100B-4841-85AE-250F9E17D774}" type="pres">
      <dgm:prSet presAssocID="{0EDA67D5-7F68-48B5-8EC8-E355764B3830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2144D-61E9-4FD1-8B23-7CA9F89C561D}" type="pres">
      <dgm:prSet presAssocID="{E84333CF-8F1C-4ADC-A281-FFCC7F48EAE0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87AA7-41CD-4C69-84AE-09864BB4B3B1}" type="pres">
      <dgm:prSet presAssocID="{69873350-4B30-4E2E-BB2E-1C155DDD310A}" presName="funnel" presStyleLbl="trAlignAcc1" presStyleIdx="0" presStyleCnt="1" custScaleX="104061" custScaleY="89731" custLinFactNeighborX="1641"/>
      <dgm:spPr/>
    </dgm:pt>
  </dgm:ptLst>
  <dgm:cxnLst>
    <dgm:cxn modelId="{CD83AD83-4B05-44F5-BEE1-84D68D8FB6E5}" srcId="{69873350-4B30-4E2E-BB2E-1C155DDD310A}" destId="{0C12F717-4971-4D27-97F0-57F38BB8F958}" srcOrd="0" destOrd="0" parTransId="{E4FB5938-3943-4672-BFA2-CE54CC7CCAF0}" sibTransId="{6D978791-3CAB-41DA-A8E1-D9CF79E91867}"/>
    <dgm:cxn modelId="{3F7F82F4-C62D-4CDD-88C6-887194B0D14D}" type="presOf" srcId="{77A39B86-EF4A-463A-A7F0-2783D0413B2E}" destId="{EB6ADF61-100B-4841-85AE-250F9E17D774}" srcOrd="0" destOrd="0" presId="urn:microsoft.com/office/officeart/2005/8/layout/funnel1"/>
    <dgm:cxn modelId="{D40EFFF6-00E0-439D-BD4B-C87A51092CAF}" type="presOf" srcId="{0EDA67D5-7F68-48B5-8EC8-E355764B3830}" destId="{166AA49F-8A16-4FE2-BA98-1A89D3C89532}" srcOrd="0" destOrd="0" presId="urn:microsoft.com/office/officeart/2005/8/layout/funnel1"/>
    <dgm:cxn modelId="{2A3BF62D-A21A-433E-B79B-BD215574204C}" type="presOf" srcId="{E84333CF-8F1C-4ADC-A281-FFCC7F48EAE0}" destId="{501D7BC2-222D-4675-86AC-71A9F3717D06}" srcOrd="0" destOrd="0" presId="urn:microsoft.com/office/officeart/2005/8/layout/funnel1"/>
    <dgm:cxn modelId="{CCE41B06-A4EF-4303-B66A-5B02E34A527A}" type="presOf" srcId="{69873350-4B30-4E2E-BB2E-1C155DDD310A}" destId="{C055EBB8-B56B-403E-A1F8-BF2913D56E11}" srcOrd="0" destOrd="0" presId="urn:microsoft.com/office/officeart/2005/8/layout/funnel1"/>
    <dgm:cxn modelId="{300F2830-19F5-4350-805F-56386ED82AAC}" type="presOf" srcId="{0C12F717-4971-4D27-97F0-57F38BB8F958}" destId="{2B52144D-61E9-4FD1-8B23-7CA9F89C561D}" srcOrd="0" destOrd="0" presId="urn:microsoft.com/office/officeart/2005/8/layout/funnel1"/>
    <dgm:cxn modelId="{320120D6-89F3-4EDA-810C-551324660785}" srcId="{69873350-4B30-4E2E-BB2E-1C155DDD310A}" destId="{0EDA67D5-7F68-48B5-8EC8-E355764B3830}" srcOrd="2" destOrd="0" parTransId="{2203AEA0-DA7D-4E10-8B86-3FA1C4A4BF02}" sibTransId="{57C147FE-9571-401A-A199-B597289B5EBA}"/>
    <dgm:cxn modelId="{36DB3FD5-FC24-4E6F-B4C7-9F3EA64B91C5}" srcId="{69873350-4B30-4E2E-BB2E-1C155DDD310A}" destId="{77A39B86-EF4A-463A-A7F0-2783D0413B2E}" srcOrd="1" destOrd="0" parTransId="{33D69C33-DEEF-4D7D-B987-B12F09CCA1AD}" sibTransId="{FF3A52F7-BD65-437D-9BEC-1729D80ECE85}"/>
    <dgm:cxn modelId="{9C21C756-C7A1-4CB0-94DD-B5BE3EB217B6}" srcId="{69873350-4B30-4E2E-BB2E-1C155DDD310A}" destId="{E84333CF-8F1C-4ADC-A281-FFCC7F48EAE0}" srcOrd="3" destOrd="0" parTransId="{CE4EB098-8B11-4EBF-A2C6-B897AD98B013}" sibTransId="{6FC989C8-95E9-4E25-BA7D-32DD6B8E4AF8}"/>
    <dgm:cxn modelId="{B83C7CBA-4637-4EFD-B98C-2CBA60FFE507}" type="presParOf" srcId="{C055EBB8-B56B-403E-A1F8-BF2913D56E11}" destId="{264412AE-4104-4C6E-AE71-3250F7AD4119}" srcOrd="0" destOrd="0" presId="urn:microsoft.com/office/officeart/2005/8/layout/funnel1"/>
    <dgm:cxn modelId="{C3AAD6C3-0C1A-4A13-928D-7408EC3DD356}" type="presParOf" srcId="{C055EBB8-B56B-403E-A1F8-BF2913D56E11}" destId="{659425A7-CD92-4A3E-83E2-5C8EC8940C71}" srcOrd="1" destOrd="0" presId="urn:microsoft.com/office/officeart/2005/8/layout/funnel1"/>
    <dgm:cxn modelId="{BF618E77-7504-43BB-9A37-2B4AF95C3871}" type="presParOf" srcId="{C055EBB8-B56B-403E-A1F8-BF2913D56E11}" destId="{501D7BC2-222D-4675-86AC-71A9F3717D06}" srcOrd="2" destOrd="0" presId="urn:microsoft.com/office/officeart/2005/8/layout/funnel1"/>
    <dgm:cxn modelId="{41361F88-044F-4FD0-B823-EC130AF9DE33}" type="presParOf" srcId="{C055EBB8-B56B-403E-A1F8-BF2913D56E11}" destId="{166AA49F-8A16-4FE2-BA98-1A89D3C89532}" srcOrd="3" destOrd="0" presId="urn:microsoft.com/office/officeart/2005/8/layout/funnel1"/>
    <dgm:cxn modelId="{5C384320-D6F2-415E-875B-5FA5A153257A}" type="presParOf" srcId="{C055EBB8-B56B-403E-A1F8-BF2913D56E11}" destId="{EB6ADF61-100B-4841-85AE-250F9E17D774}" srcOrd="4" destOrd="0" presId="urn:microsoft.com/office/officeart/2005/8/layout/funnel1"/>
    <dgm:cxn modelId="{FA121871-D003-4DD6-AEF4-931BEA35636F}" type="presParOf" srcId="{C055EBB8-B56B-403E-A1F8-BF2913D56E11}" destId="{2B52144D-61E9-4FD1-8B23-7CA9F89C561D}" srcOrd="5" destOrd="0" presId="urn:microsoft.com/office/officeart/2005/8/layout/funnel1"/>
    <dgm:cxn modelId="{08AAD26D-D636-4CFE-BCEE-F63146DA87B8}" type="presParOf" srcId="{C055EBB8-B56B-403E-A1F8-BF2913D56E11}" destId="{45987AA7-41CD-4C69-84AE-09864BB4B3B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C18121-8E67-48D4-B867-2BA008EC75EA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32540149-406A-45F4-862D-5B6E4B3E63D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6EC0676-B89E-4CB6-BDD8-FE56463852E6}" type="parTrans" cxnId="{206E0AC3-33C4-4CA6-9947-E97C5F974421}">
      <dgm:prSet/>
      <dgm:spPr/>
      <dgm:t>
        <a:bodyPr/>
        <a:lstStyle/>
        <a:p>
          <a:endParaRPr lang="en-US"/>
        </a:p>
      </dgm:t>
    </dgm:pt>
    <dgm:pt modelId="{A66A9417-0B4B-45DD-9DCE-1200C896D5E7}" type="sibTrans" cxnId="{206E0AC3-33C4-4CA6-9947-E97C5F974421}">
      <dgm:prSet/>
      <dgm:spPr/>
      <dgm:t>
        <a:bodyPr/>
        <a:lstStyle/>
        <a:p>
          <a:endParaRPr lang="en-US"/>
        </a:p>
      </dgm:t>
    </dgm:pt>
    <dgm:pt modelId="{2142A053-839D-41DE-B887-B1963A67903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D833053-F4F6-4A3A-BE85-20DB73D363C8}" type="parTrans" cxnId="{725C3A9B-639A-45E0-9809-8EEC0758E81A}">
      <dgm:prSet/>
      <dgm:spPr/>
      <dgm:t>
        <a:bodyPr/>
        <a:lstStyle/>
        <a:p>
          <a:endParaRPr lang="en-US"/>
        </a:p>
      </dgm:t>
    </dgm:pt>
    <dgm:pt modelId="{7DB41E31-A96F-47A8-B33F-F765E410E3AE}" type="sibTrans" cxnId="{725C3A9B-639A-45E0-9809-8EEC0758E81A}">
      <dgm:prSet/>
      <dgm:spPr/>
      <dgm:t>
        <a:bodyPr/>
        <a:lstStyle/>
        <a:p>
          <a:endParaRPr lang="en-US"/>
        </a:p>
      </dgm:t>
    </dgm:pt>
    <dgm:pt modelId="{A1DF9A4B-7A6D-438E-A4F6-DF4F1E17AA62}">
      <dgm:prSet/>
      <dgm:spPr/>
      <dgm:t>
        <a:bodyPr/>
        <a:lstStyle/>
        <a:p>
          <a:endParaRPr lang="en-US"/>
        </a:p>
      </dgm:t>
    </dgm:pt>
    <dgm:pt modelId="{67CDB951-9E7C-48B2-BBCB-8637A6D09A3F}" type="parTrans" cxnId="{0AE83C45-4DF1-41F0-92E7-C77E39E45C8B}">
      <dgm:prSet/>
      <dgm:spPr/>
      <dgm:t>
        <a:bodyPr/>
        <a:lstStyle/>
        <a:p>
          <a:endParaRPr lang="en-US"/>
        </a:p>
      </dgm:t>
    </dgm:pt>
    <dgm:pt modelId="{8B7BE8C1-8CF8-427B-823D-BCB6CBC0CD7C}" type="sibTrans" cxnId="{0AE83C45-4DF1-41F0-92E7-C77E39E45C8B}">
      <dgm:prSet/>
      <dgm:spPr/>
      <dgm:t>
        <a:bodyPr/>
        <a:lstStyle/>
        <a:p>
          <a:endParaRPr lang="en-US"/>
        </a:p>
      </dgm:t>
    </dgm:pt>
    <dgm:pt modelId="{A3472378-86A4-4809-840F-EA0F35B040B8}" type="pres">
      <dgm:prSet presAssocID="{E8C18121-8E67-48D4-B867-2BA008EC75E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69DD652-75F2-4EF0-B6F4-1502FC880BBE}" type="pres">
      <dgm:prSet presAssocID="{32540149-406A-45F4-862D-5B6E4B3E63D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6B5D6-4BD7-4C02-BAB6-3CC68D8C4E07}" type="pres">
      <dgm:prSet presAssocID="{32540149-406A-45F4-862D-5B6E4B3E63D8}" presName="gear1srcNode" presStyleLbl="node1" presStyleIdx="0" presStyleCnt="3"/>
      <dgm:spPr/>
      <dgm:t>
        <a:bodyPr/>
        <a:lstStyle/>
        <a:p>
          <a:endParaRPr lang="en-US"/>
        </a:p>
      </dgm:t>
    </dgm:pt>
    <dgm:pt modelId="{63D496FA-628B-4B90-80D2-0AA14092C817}" type="pres">
      <dgm:prSet presAssocID="{32540149-406A-45F4-862D-5B6E4B3E63D8}" presName="gear1dstNode" presStyleLbl="node1" presStyleIdx="0" presStyleCnt="3"/>
      <dgm:spPr/>
      <dgm:t>
        <a:bodyPr/>
        <a:lstStyle/>
        <a:p>
          <a:endParaRPr lang="en-US"/>
        </a:p>
      </dgm:t>
    </dgm:pt>
    <dgm:pt modelId="{90E03CC8-65EF-483F-A4D5-5F9ACBD9C82E}" type="pres">
      <dgm:prSet presAssocID="{2142A053-839D-41DE-B887-B1963A679037}" presName="gear2" presStyleLbl="node1" presStyleIdx="1" presStyleCnt="3" custLinFactNeighborX="32581" custLinFactNeighborY="-267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A946C-358F-44B5-8C4B-E0F0E2AAC35F}" type="pres">
      <dgm:prSet presAssocID="{2142A053-839D-41DE-B887-B1963A679037}" presName="gear2srcNode" presStyleLbl="node1" presStyleIdx="1" presStyleCnt="3"/>
      <dgm:spPr/>
      <dgm:t>
        <a:bodyPr/>
        <a:lstStyle/>
        <a:p>
          <a:endParaRPr lang="en-US"/>
        </a:p>
      </dgm:t>
    </dgm:pt>
    <dgm:pt modelId="{9B6EE929-F88B-4E0E-8A3C-4EE783FEEEDD}" type="pres">
      <dgm:prSet presAssocID="{2142A053-839D-41DE-B887-B1963A679037}" presName="gear2dstNode" presStyleLbl="node1" presStyleIdx="1" presStyleCnt="3"/>
      <dgm:spPr/>
      <dgm:t>
        <a:bodyPr/>
        <a:lstStyle/>
        <a:p>
          <a:endParaRPr lang="en-US"/>
        </a:p>
      </dgm:t>
    </dgm:pt>
    <dgm:pt modelId="{775C1B83-F0B2-44E7-9C83-13DBE27D07B3}" type="pres">
      <dgm:prSet presAssocID="{A1DF9A4B-7A6D-438E-A4F6-DF4F1E17AA62}" presName="gear3" presStyleLbl="node1" presStyleIdx="2" presStyleCnt="3" custLinFactY="34627" custLinFactNeighborX="-52765" custLinFactNeighborY="100000"/>
      <dgm:spPr/>
      <dgm:t>
        <a:bodyPr/>
        <a:lstStyle/>
        <a:p>
          <a:endParaRPr lang="en-US"/>
        </a:p>
      </dgm:t>
    </dgm:pt>
    <dgm:pt modelId="{EDE4B9E6-27C8-4D9C-ADD9-92FD874AE298}" type="pres">
      <dgm:prSet presAssocID="{A1DF9A4B-7A6D-438E-A4F6-DF4F1E17AA6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06A10-1056-423C-A401-3D306C6B8BCC}" type="pres">
      <dgm:prSet presAssocID="{A1DF9A4B-7A6D-438E-A4F6-DF4F1E17AA62}" presName="gear3srcNode" presStyleLbl="node1" presStyleIdx="2" presStyleCnt="3"/>
      <dgm:spPr/>
      <dgm:t>
        <a:bodyPr/>
        <a:lstStyle/>
        <a:p>
          <a:endParaRPr lang="en-US"/>
        </a:p>
      </dgm:t>
    </dgm:pt>
    <dgm:pt modelId="{7718E62C-6CA3-47D3-8E50-8D7665CBAD57}" type="pres">
      <dgm:prSet presAssocID="{A1DF9A4B-7A6D-438E-A4F6-DF4F1E17AA62}" presName="gear3dstNode" presStyleLbl="node1" presStyleIdx="2" presStyleCnt="3"/>
      <dgm:spPr/>
      <dgm:t>
        <a:bodyPr/>
        <a:lstStyle/>
        <a:p>
          <a:endParaRPr lang="en-US"/>
        </a:p>
      </dgm:t>
    </dgm:pt>
    <dgm:pt modelId="{77FDD16B-017B-44D0-8297-85A6060288F9}" type="pres">
      <dgm:prSet presAssocID="{A66A9417-0B4B-45DD-9DCE-1200C896D5E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7A560B7-6101-4884-B512-E05D7C80F4EF}" type="pres">
      <dgm:prSet presAssocID="{7DB41E31-A96F-47A8-B33F-F765E410E3AE}" presName="connector2" presStyleLbl="sibTrans2D1" presStyleIdx="1" presStyleCnt="3" custLinFactNeighborX="-13794" custLinFactNeighborY="49636"/>
      <dgm:spPr/>
      <dgm:t>
        <a:bodyPr/>
        <a:lstStyle/>
        <a:p>
          <a:endParaRPr lang="en-US"/>
        </a:p>
      </dgm:t>
    </dgm:pt>
    <dgm:pt modelId="{E3A16ECE-A74E-473A-B2D6-374B03FD0877}" type="pres">
      <dgm:prSet presAssocID="{8B7BE8C1-8CF8-427B-823D-BCB6CBC0CD7C}" presName="connector3" presStyleLbl="sibTrans2D1" presStyleIdx="2" presStyleCnt="3" custLinFactNeighborX="-15435" custLinFactNeighborY="31872"/>
      <dgm:spPr/>
      <dgm:t>
        <a:bodyPr/>
        <a:lstStyle/>
        <a:p>
          <a:endParaRPr lang="en-US"/>
        </a:p>
      </dgm:t>
    </dgm:pt>
  </dgm:ptLst>
  <dgm:cxnLst>
    <dgm:cxn modelId="{E92B1718-8F84-4837-9C3E-6F1364EE103B}" type="presOf" srcId="{2142A053-839D-41DE-B887-B1963A679037}" destId="{9B6EE929-F88B-4E0E-8A3C-4EE783FEEEDD}" srcOrd="2" destOrd="0" presId="urn:microsoft.com/office/officeart/2005/8/layout/gear1"/>
    <dgm:cxn modelId="{BA8C6323-7C52-45B0-9BBA-112BBFE777C7}" type="presOf" srcId="{A1DF9A4B-7A6D-438E-A4F6-DF4F1E17AA62}" destId="{775C1B83-F0B2-44E7-9C83-13DBE27D07B3}" srcOrd="0" destOrd="0" presId="urn:microsoft.com/office/officeart/2005/8/layout/gear1"/>
    <dgm:cxn modelId="{0AE83C45-4DF1-41F0-92E7-C77E39E45C8B}" srcId="{E8C18121-8E67-48D4-B867-2BA008EC75EA}" destId="{A1DF9A4B-7A6D-438E-A4F6-DF4F1E17AA62}" srcOrd="2" destOrd="0" parTransId="{67CDB951-9E7C-48B2-BBCB-8637A6D09A3F}" sibTransId="{8B7BE8C1-8CF8-427B-823D-BCB6CBC0CD7C}"/>
    <dgm:cxn modelId="{A937E412-023A-495C-B1A4-8743B14A1F73}" type="presOf" srcId="{32540149-406A-45F4-862D-5B6E4B3E63D8}" destId="{EF66B5D6-4BD7-4C02-BAB6-3CC68D8C4E07}" srcOrd="1" destOrd="0" presId="urn:microsoft.com/office/officeart/2005/8/layout/gear1"/>
    <dgm:cxn modelId="{D21626D9-4FBA-44B3-B15D-7690214BBE84}" type="presOf" srcId="{32540149-406A-45F4-862D-5B6E4B3E63D8}" destId="{369DD652-75F2-4EF0-B6F4-1502FC880BBE}" srcOrd="0" destOrd="0" presId="urn:microsoft.com/office/officeart/2005/8/layout/gear1"/>
    <dgm:cxn modelId="{1B95AC5D-F951-47BE-8039-3E5B63FD7336}" type="presOf" srcId="{7DB41E31-A96F-47A8-B33F-F765E410E3AE}" destId="{F7A560B7-6101-4884-B512-E05D7C80F4EF}" srcOrd="0" destOrd="0" presId="urn:microsoft.com/office/officeart/2005/8/layout/gear1"/>
    <dgm:cxn modelId="{1244A6C6-17EF-4968-9EA3-7BB7B4FA7F2A}" type="presOf" srcId="{8B7BE8C1-8CF8-427B-823D-BCB6CBC0CD7C}" destId="{E3A16ECE-A74E-473A-B2D6-374B03FD0877}" srcOrd="0" destOrd="0" presId="urn:microsoft.com/office/officeart/2005/8/layout/gear1"/>
    <dgm:cxn modelId="{0B7EE829-27A4-45DF-8583-5E590D6A8C71}" type="presOf" srcId="{A1DF9A4B-7A6D-438E-A4F6-DF4F1E17AA62}" destId="{7718E62C-6CA3-47D3-8E50-8D7665CBAD57}" srcOrd="3" destOrd="0" presId="urn:microsoft.com/office/officeart/2005/8/layout/gear1"/>
    <dgm:cxn modelId="{DCE5D99F-0CDD-4760-860A-F03F8A16A535}" type="presOf" srcId="{32540149-406A-45F4-862D-5B6E4B3E63D8}" destId="{63D496FA-628B-4B90-80D2-0AA14092C817}" srcOrd="2" destOrd="0" presId="urn:microsoft.com/office/officeart/2005/8/layout/gear1"/>
    <dgm:cxn modelId="{0CB16227-A4D7-437F-A6CB-CE5797FA08C7}" type="presOf" srcId="{A1DF9A4B-7A6D-438E-A4F6-DF4F1E17AA62}" destId="{85706A10-1056-423C-A401-3D306C6B8BCC}" srcOrd="2" destOrd="0" presId="urn:microsoft.com/office/officeart/2005/8/layout/gear1"/>
    <dgm:cxn modelId="{7CDCCA05-A445-46F5-924B-C40B472CC680}" type="presOf" srcId="{A66A9417-0B4B-45DD-9DCE-1200C896D5E7}" destId="{77FDD16B-017B-44D0-8297-85A6060288F9}" srcOrd="0" destOrd="0" presId="urn:microsoft.com/office/officeart/2005/8/layout/gear1"/>
    <dgm:cxn modelId="{2E7ACC33-3251-4F50-930E-2CCABC75C8E0}" type="presOf" srcId="{A1DF9A4B-7A6D-438E-A4F6-DF4F1E17AA62}" destId="{EDE4B9E6-27C8-4D9C-ADD9-92FD874AE298}" srcOrd="1" destOrd="0" presId="urn:microsoft.com/office/officeart/2005/8/layout/gear1"/>
    <dgm:cxn modelId="{6C7E1902-5B58-4C3C-A35E-0B965BFB024F}" type="presOf" srcId="{2142A053-839D-41DE-B887-B1963A679037}" destId="{E1FA946C-358F-44B5-8C4B-E0F0E2AAC35F}" srcOrd="1" destOrd="0" presId="urn:microsoft.com/office/officeart/2005/8/layout/gear1"/>
    <dgm:cxn modelId="{28D7BB55-24C2-47E2-A826-F25CCA5E1191}" type="presOf" srcId="{2142A053-839D-41DE-B887-B1963A679037}" destId="{90E03CC8-65EF-483F-A4D5-5F9ACBD9C82E}" srcOrd="0" destOrd="0" presId="urn:microsoft.com/office/officeart/2005/8/layout/gear1"/>
    <dgm:cxn modelId="{725C3A9B-639A-45E0-9809-8EEC0758E81A}" srcId="{E8C18121-8E67-48D4-B867-2BA008EC75EA}" destId="{2142A053-839D-41DE-B887-B1963A679037}" srcOrd="1" destOrd="0" parTransId="{DD833053-F4F6-4A3A-BE85-20DB73D363C8}" sibTransId="{7DB41E31-A96F-47A8-B33F-F765E410E3AE}"/>
    <dgm:cxn modelId="{9545CAD2-24B5-40BA-89AE-33360FFAF7D3}" type="presOf" srcId="{E8C18121-8E67-48D4-B867-2BA008EC75EA}" destId="{A3472378-86A4-4809-840F-EA0F35B040B8}" srcOrd="0" destOrd="0" presId="urn:microsoft.com/office/officeart/2005/8/layout/gear1"/>
    <dgm:cxn modelId="{206E0AC3-33C4-4CA6-9947-E97C5F974421}" srcId="{E8C18121-8E67-48D4-B867-2BA008EC75EA}" destId="{32540149-406A-45F4-862D-5B6E4B3E63D8}" srcOrd="0" destOrd="0" parTransId="{86EC0676-B89E-4CB6-BDD8-FE56463852E6}" sibTransId="{A66A9417-0B4B-45DD-9DCE-1200C896D5E7}"/>
    <dgm:cxn modelId="{3263C500-6C53-4F18-BB3F-99F720ADB9D5}" type="presParOf" srcId="{A3472378-86A4-4809-840F-EA0F35B040B8}" destId="{369DD652-75F2-4EF0-B6F4-1502FC880BBE}" srcOrd="0" destOrd="0" presId="urn:microsoft.com/office/officeart/2005/8/layout/gear1"/>
    <dgm:cxn modelId="{6BCB6BFE-5C49-4CE1-A5BC-87F32ACD469D}" type="presParOf" srcId="{A3472378-86A4-4809-840F-EA0F35B040B8}" destId="{EF66B5D6-4BD7-4C02-BAB6-3CC68D8C4E07}" srcOrd="1" destOrd="0" presId="urn:microsoft.com/office/officeart/2005/8/layout/gear1"/>
    <dgm:cxn modelId="{7F1141C6-37A1-4E0D-9954-A02562FD5FDA}" type="presParOf" srcId="{A3472378-86A4-4809-840F-EA0F35B040B8}" destId="{63D496FA-628B-4B90-80D2-0AA14092C817}" srcOrd="2" destOrd="0" presId="urn:microsoft.com/office/officeart/2005/8/layout/gear1"/>
    <dgm:cxn modelId="{0381254D-F6F4-4864-B786-18E69986A1B6}" type="presParOf" srcId="{A3472378-86A4-4809-840F-EA0F35B040B8}" destId="{90E03CC8-65EF-483F-A4D5-5F9ACBD9C82E}" srcOrd="3" destOrd="0" presId="urn:microsoft.com/office/officeart/2005/8/layout/gear1"/>
    <dgm:cxn modelId="{22536F73-E8C9-4FDB-B885-9B393769F1A9}" type="presParOf" srcId="{A3472378-86A4-4809-840F-EA0F35B040B8}" destId="{E1FA946C-358F-44B5-8C4B-E0F0E2AAC35F}" srcOrd="4" destOrd="0" presId="urn:microsoft.com/office/officeart/2005/8/layout/gear1"/>
    <dgm:cxn modelId="{DF020990-AA13-43B7-84B3-1CC18DCB8259}" type="presParOf" srcId="{A3472378-86A4-4809-840F-EA0F35B040B8}" destId="{9B6EE929-F88B-4E0E-8A3C-4EE783FEEEDD}" srcOrd="5" destOrd="0" presId="urn:microsoft.com/office/officeart/2005/8/layout/gear1"/>
    <dgm:cxn modelId="{6BA3BC31-2E1F-4683-8E28-3649CEBC73FC}" type="presParOf" srcId="{A3472378-86A4-4809-840F-EA0F35B040B8}" destId="{775C1B83-F0B2-44E7-9C83-13DBE27D07B3}" srcOrd="6" destOrd="0" presId="urn:microsoft.com/office/officeart/2005/8/layout/gear1"/>
    <dgm:cxn modelId="{1294F089-F963-4A82-9879-A3CC9E73B704}" type="presParOf" srcId="{A3472378-86A4-4809-840F-EA0F35B040B8}" destId="{EDE4B9E6-27C8-4D9C-ADD9-92FD874AE298}" srcOrd="7" destOrd="0" presId="urn:microsoft.com/office/officeart/2005/8/layout/gear1"/>
    <dgm:cxn modelId="{003B4731-B1DC-4769-AEFF-FD2DF468B054}" type="presParOf" srcId="{A3472378-86A4-4809-840F-EA0F35B040B8}" destId="{85706A10-1056-423C-A401-3D306C6B8BCC}" srcOrd="8" destOrd="0" presId="urn:microsoft.com/office/officeart/2005/8/layout/gear1"/>
    <dgm:cxn modelId="{98FA923D-3A30-4B05-A281-B5C31AF590CE}" type="presParOf" srcId="{A3472378-86A4-4809-840F-EA0F35B040B8}" destId="{7718E62C-6CA3-47D3-8E50-8D7665CBAD57}" srcOrd="9" destOrd="0" presId="urn:microsoft.com/office/officeart/2005/8/layout/gear1"/>
    <dgm:cxn modelId="{0086F8E3-CC70-4D5B-AE28-485082673CA9}" type="presParOf" srcId="{A3472378-86A4-4809-840F-EA0F35B040B8}" destId="{77FDD16B-017B-44D0-8297-85A6060288F9}" srcOrd="10" destOrd="0" presId="urn:microsoft.com/office/officeart/2005/8/layout/gear1"/>
    <dgm:cxn modelId="{30AE7B27-AE99-4A98-AB78-27F6FCD29B52}" type="presParOf" srcId="{A3472378-86A4-4809-840F-EA0F35B040B8}" destId="{F7A560B7-6101-4884-B512-E05D7C80F4EF}" srcOrd="11" destOrd="0" presId="urn:microsoft.com/office/officeart/2005/8/layout/gear1"/>
    <dgm:cxn modelId="{810CDEC4-AA11-491F-9A8C-B5041C0E78C3}" type="presParOf" srcId="{A3472378-86A4-4809-840F-EA0F35B040B8}" destId="{E3A16ECE-A74E-473A-B2D6-374B03FD087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4412AE-4104-4C6E-AE71-3250F7AD4119}">
      <dsp:nvSpPr>
        <dsp:cNvPr id="0" name=""/>
        <dsp:cNvSpPr/>
      </dsp:nvSpPr>
      <dsp:spPr>
        <a:xfrm>
          <a:off x="1084776" y="0"/>
          <a:ext cx="2942491" cy="102188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425A7-CD92-4A3E-83E2-5C8EC8940C71}">
      <dsp:nvSpPr>
        <dsp:cNvPr id="0" name=""/>
        <dsp:cNvSpPr/>
      </dsp:nvSpPr>
      <dsp:spPr>
        <a:xfrm>
          <a:off x="2376005" y="2580987"/>
          <a:ext cx="523524" cy="57772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D7BC2-222D-4675-86AC-71A9F3717D06}">
      <dsp:nvSpPr>
        <dsp:cNvPr id="0" name=""/>
        <dsp:cNvSpPr/>
      </dsp:nvSpPr>
      <dsp:spPr>
        <a:xfrm>
          <a:off x="1920681" y="3158710"/>
          <a:ext cx="1398983" cy="477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Myriad Pro"/>
            </a:rPr>
            <a:t>Seed</a:t>
          </a:r>
          <a:endParaRPr lang="en-US" sz="2400" kern="1200" dirty="0">
            <a:latin typeface="Myriad Pro"/>
          </a:endParaRPr>
        </a:p>
      </dsp:txBody>
      <dsp:txXfrm>
        <a:off x="1920681" y="3158710"/>
        <a:ext cx="1398983" cy="477881"/>
      </dsp:txXfrm>
    </dsp:sp>
    <dsp:sp modelId="{166AA49F-8A16-4FE2-BA98-1A89D3C89532}">
      <dsp:nvSpPr>
        <dsp:cNvPr id="0" name=""/>
        <dsp:cNvSpPr/>
      </dsp:nvSpPr>
      <dsp:spPr>
        <a:xfrm>
          <a:off x="2154565" y="1237953"/>
          <a:ext cx="1026450" cy="1026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Myriad Pro"/>
            </a:rPr>
            <a:t>Entropy Source C</a:t>
          </a:r>
          <a:endParaRPr lang="en-US" sz="1500" kern="1200" dirty="0">
            <a:solidFill>
              <a:schemeClr val="tx1"/>
            </a:solidFill>
            <a:latin typeface="Myriad Pro"/>
          </a:endParaRPr>
        </a:p>
      </dsp:txBody>
      <dsp:txXfrm>
        <a:off x="2154565" y="1237953"/>
        <a:ext cx="1026450" cy="1026450"/>
      </dsp:txXfrm>
    </dsp:sp>
    <dsp:sp modelId="{EB6ADF61-100B-4841-85AE-250F9E17D774}">
      <dsp:nvSpPr>
        <dsp:cNvPr id="0" name=""/>
        <dsp:cNvSpPr/>
      </dsp:nvSpPr>
      <dsp:spPr>
        <a:xfrm>
          <a:off x="1420083" y="467887"/>
          <a:ext cx="1026450" cy="1026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Myriad Pro"/>
            </a:rPr>
            <a:t>Entropy Source B</a:t>
          </a:r>
          <a:endParaRPr lang="en-US" sz="1500" kern="1200" dirty="0">
            <a:solidFill>
              <a:schemeClr val="tx1"/>
            </a:solidFill>
            <a:latin typeface="Myriad Pro"/>
          </a:endParaRPr>
        </a:p>
      </dsp:txBody>
      <dsp:txXfrm>
        <a:off x="1420083" y="467887"/>
        <a:ext cx="1026450" cy="1026450"/>
      </dsp:txXfrm>
    </dsp:sp>
    <dsp:sp modelId="{2B52144D-61E9-4FD1-8B23-7CA9F89C561D}">
      <dsp:nvSpPr>
        <dsp:cNvPr id="0" name=""/>
        <dsp:cNvSpPr/>
      </dsp:nvSpPr>
      <dsp:spPr>
        <a:xfrm>
          <a:off x="2469343" y="219714"/>
          <a:ext cx="1026450" cy="1026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Myriad Pro"/>
            </a:rPr>
            <a:t>Entropy Source A</a:t>
          </a:r>
          <a:endParaRPr lang="en-US" sz="1500" kern="1200" dirty="0">
            <a:solidFill>
              <a:schemeClr val="tx1"/>
            </a:solidFill>
            <a:latin typeface="Myriad Pro"/>
          </a:endParaRPr>
        </a:p>
      </dsp:txBody>
      <dsp:txXfrm>
        <a:off x="2469343" y="219714"/>
        <a:ext cx="1026450" cy="1026450"/>
      </dsp:txXfrm>
    </dsp:sp>
    <dsp:sp modelId="{45987AA7-41CD-4C69-84AE-09864BB4B3B1}">
      <dsp:nvSpPr>
        <dsp:cNvPr id="0" name=""/>
        <dsp:cNvSpPr/>
      </dsp:nvSpPr>
      <dsp:spPr>
        <a:xfrm>
          <a:off x="951444" y="142859"/>
          <a:ext cx="3323085" cy="229237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9DD652-75F2-4EF0-B6F4-1502FC880BBE}">
      <dsp:nvSpPr>
        <dsp:cNvPr id="0" name=""/>
        <dsp:cNvSpPr/>
      </dsp:nvSpPr>
      <dsp:spPr>
        <a:xfrm>
          <a:off x="1624509" y="1093628"/>
          <a:ext cx="1336657" cy="133665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 </a:t>
          </a:r>
          <a:endParaRPr lang="en-US" sz="2900" kern="1200" dirty="0"/>
        </a:p>
      </dsp:txBody>
      <dsp:txXfrm>
        <a:off x="1624509" y="1093628"/>
        <a:ext cx="1336657" cy="1336657"/>
      </dsp:txXfrm>
    </dsp:sp>
    <dsp:sp modelId="{90E03CC8-65EF-483F-A4D5-5F9ACBD9C82E}">
      <dsp:nvSpPr>
        <dsp:cNvPr id="0" name=""/>
        <dsp:cNvSpPr/>
      </dsp:nvSpPr>
      <dsp:spPr>
        <a:xfrm>
          <a:off x="1163542" y="517242"/>
          <a:ext cx="972114" cy="97211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 </a:t>
          </a:r>
          <a:endParaRPr lang="en-US" sz="2900" kern="1200" dirty="0"/>
        </a:p>
      </dsp:txBody>
      <dsp:txXfrm>
        <a:off x="1163542" y="517242"/>
        <a:ext cx="972114" cy="972114"/>
      </dsp:txXfrm>
    </dsp:sp>
    <dsp:sp modelId="{775C1B83-F0B2-44E7-9C83-13DBE27D07B3}">
      <dsp:nvSpPr>
        <dsp:cNvPr id="0" name=""/>
        <dsp:cNvSpPr/>
      </dsp:nvSpPr>
      <dsp:spPr>
        <a:xfrm rot="20700000">
          <a:off x="775777" y="1370780"/>
          <a:ext cx="952473" cy="95247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984682" y="1579685"/>
        <a:ext cx="534662" cy="534662"/>
      </dsp:txXfrm>
    </dsp:sp>
    <dsp:sp modelId="{77FDD16B-017B-44D0-8297-85A6060288F9}">
      <dsp:nvSpPr>
        <dsp:cNvPr id="0" name=""/>
        <dsp:cNvSpPr/>
      </dsp:nvSpPr>
      <dsp:spPr>
        <a:xfrm>
          <a:off x="1503523" y="902066"/>
          <a:ext cx="1710921" cy="1710921"/>
        </a:xfrm>
        <a:prstGeom prst="circularArrow">
          <a:avLst>
            <a:gd name="adj1" fmla="val 4688"/>
            <a:gd name="adj2" fmla="val 299029"/>
            <a:gd name="adj3" fmla="val 2450527"/>
            <a:gd name="adj4" fmla="val 1601071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560B7-6101-4884-B512-E05D7C80F4EF}">
      <dsp:nvSpPr>
        <dsp:cNvPr id="0" name=""/>
        <dsp:cNvSpPr/>
      </dsp:nvSpPr>
      <dsp:spPr>
        <a:xfrm>
          <a:off x="503186" y="1187190"/>
          <a:ext cx="1243091" cy="12430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16ECE-A74E-473A-B2D6-374B03FD0877}">
      <dsp:nvSpPr>
        <dsp:cNvPr id="0" name=""/>
        <dsp:cNvSpPr/>
      </dsp:nvSpPr>
      <dsp:spPr>
        <a:xfrm>
          <a:off x="964108" y="333155"/>
          <a:ext cx="1340302" cy="134030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C5B9-4894-4239-B181-1E1087D04340}" type="datetimeFigureOut">
              <a:rPr lang="en-US" smtClean="0"/>
              <a:pPr/>
              <a:t>1/2/2013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4C0CB-593A-4F56-9625-0AA4C175903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026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Introductory</a:t>
            </a:r>
            <a:r>
              <a:rPr lang="en-US" baseline="0" dirty="0" smtClean="0"/>
              <a:t> questioning: </a:t>
            </a:r>
          </a:p>
          <a:p>
            <a:r>
              <a:rPr lang="en-US" baseline="0" dirty="0" smtClean="0"/>
              <a:t>Who of the audience uses Java? </a:t>
            </a:r>
          </a:p>
          <a:p>
            <a:r>
              <a:rPr lang="en-US" baseline="0" dirty="0" smtClean="0"/>
              <a:t>Who of the audience uses Android or Blackberry mobile phones (these ones are possibly using Java without even knowing it)?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Rethorical</a:t>
            </a:r>
            <a:r>
              <a:rPr lang="en-US" baseline="0" dirty="0" smtClean="0"/>
              <a:t> question on how “random” are the PRNGs of these devices.</a:t>
            </a:r>
          </a:p>
          <a:p>
            <a:endParaRPr lang="en-US" dirty="0" smtClean="0"/>
          </a:p>
          <a:p>
            <a:r>
              <a:rPr lang="en-US" dirty="0" smtClean="0"/>
              <a:t>Motivation: What this talk is about affects most of the people’s every-day-devices!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C0CB-593A-4F56-9625-0AA4C17590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1591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</a:t>
            </a:r>
            <a:r>
              <a:rPr lang="en-US" baseline="0" dirty="0" smtClean="0"/>
              <a:t> of this slide:</a:t>
            </a:r>
          </a:p>
          <a:p>
            <a:r>
              <a:rPr lang="en-US" baseline="0" dirty="0" smtClean="0"/>
              <a:t>Reducing tension</a:t>
            </a:r>
          </a:p>
          <a:p>
            <a:r>
              <a:rPr lang="en-US" baseline="0" dirty="0" smtClean="0"/>
              <a:t>Getting attention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(try to get the audience - some kind of - comfortable with the topic)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C0CB-593A-4F56-9625-0AA4C175903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</a:t>
            </a:r>
            <a:r>
              <a:rPr lang="en-US" baseline="0" dirty="0" smtClean="0"/>
              <a:t> lineup and brief summary of the results without revealing details or hints on which ones are the good, the bad and the ugly implementations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Distinction what this talk is about and what not (</a:t>
            </a:r>
            <a:r>
              <a:rPr lang="en-US" baseline="0" dirty="0" err="1" smtClean="0"/>
              <a:t>Blackbox</a:t>
            </a:r>
            <a:r>
              <a:rPr lang="en-US" baseline="0" dirty="0" smtClean="0"/>
              <a:t> tests are left out since it seems boring to me to give lengthy introductions on tests, test methods and taking readings of result tables to the audience)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C0CB-593A-4F56-9625-0AA4C175903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was</a:t>
            </a:r>
            <a:r>
              <a:rPr lang="en-US" baseline="0" dirty="0" smtClean="0"/>
              <a:t> focus of inspection?</a:t>
            </a:r>
          </a:p>
          <a:p>
            <a:r>
              <a:rPr lang="en-US" baseline="0" dirty="0" smtClean="0"/>
              <a:t>How do these components interact?</a:t>
            </a:r>
          </a:p>
          <a:p>
            <a:r>
              <a:rPr lang="en-US" baseline="0" dirty="0" smtClean="0"/>
              <a:t>Why is it smarter to inspect seeds instead of the random numbers?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C0CB-593A-4F56-9625-0AA4C175903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Entropy Collectors: Entropy not random at all, can mostly</a:t>
            </a:r>
            <a:r>
              <a:rPr lang="en-US" baseline="0" dirty="0" smtClean="0"/>
              <a:t> be influenced</a:t>
            </a:r>
            <a:endParaRPr lang="en-US" dirty="0" smtClean="0"/>
          </a:p>
          <a:p>
            <a:r>
              <a:rPr lang="en-US" dirty="0" smtClean="0"/>
              <a:t>Limited</a:t>
            </a:r>
            <a:r>
              <a:rPr lang="en-US" baseline="0" dirty="0" smtClean="0"/>
              <a:t> state size: </a:t>
            </a:r>
            <a:r>
              <a:rPr lang="en-US" baseline="0" dirty="0" err="1" smtClean="0"/>
              <a:t>OpenJDK</a:t>
            </a:r>
            <a:r>
              <a:rPr lang="en-US" baseline="0" dirty="0" smtClean="0"/>
              <a:t> &amp; GNU </a:t>
            </a:r>
            <a:r>
              <a:rPr lang="en-US" baseline="0" dirty="0" err="1" smtClean="0"/>
              <a:t>Classpath</a:t>
            </a:r>
            <a:r>
              <a:rPr lang="en-US" baseline="0" dirty="0" smtClean="0"/>
              <a:t> rely on 160bit </a:t>
            </a:r>
            <a:r>
              <a:rPr lang="en-US" baseline="0" dirty="0" smtClean="0">
                <a:sym typeface="Wingdings" pitchFamily="2" charset="2"/>
              </a:rPr>
              <a:t> no enhanced security when e.g., generation 256bit AES keys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C0CB-593A-4F56-9625-0AA4C175903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ange 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2820480" y="4649414"/>
            <a:ext cx="3429848" cy="31984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="0" i="0">
                <a:solidFill>
                  <a:srgbClr val="000000"/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2000" b="0" i="0">
                <a:solidFill>
                  <a:srgbClr val="FFFFFF"/>
                </a:solidFill>
                <a:latin typeface="Myriad Pro"/>
                <a:cs typeface="Myriad Pro"/>
              </a:defRPr>
            </a:lvl2pPr>
            <a:lvl3pPr marL="914400" indent="0">
              <a:buNone/>
              <a:defRPr sz="2000" b="0" i="0">
                <a:solidFill>
                  <a:srgbClr val="FFFFFF"/>
                </a:solidFill>
                <a:latin typeface="Myriad Pro"/>
                <a:cs typeface="Myriad Pro"/>
              </a:defRPr>
            </a:lvl3pPr>
            <a:lvl4pPr marL="1371600" indent="0">
              <a:buNone/>
              <a:defRPr sz="2000" b="0" i="0">
                <a:solidFill>
                  <a:srgbClr val="FFFFFF"/>
                </a:solidFill>
                <a:latin typeface="Myriad Pro"/>
                <a:cs typeface="Myriad Pro"/>
              </a:defRPr>
            </a:lvl4pPr>
            <a:lvl5pPr marL="1828800" indent="0">
              <a:buNone/>
              <a:defRPr sz="2000" b="0" i="0">
                <a:solidFill>
                  <a:srgbClr val="FFFFFF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 dirty="0" smtClean="0"/>
              <a:t>Presenter’s Name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820480" y="4982419"/>
            <a:ext cx="3429848" cy="42333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 b="0" i="0">
                <a:solidFill>
                  <a:srgbClr val="000000"/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2000" b="0" i="0">
                <a:solidFill>
                  <a:srgbClr val="FFFFFF"/>
                </a:solidFill>
                <a:latin typeface="Myriad Pro"/>
                <a:cs typeface="Myriad Pro"/>
              </a:defRPr>
            </a:lvl2pPr>
            <a:lvl3pPr marL="914400" indent="0">
              <a:buNone/>
              <a:defRPr sz="2000" b="0" i="0">
                <a:solidFill>
                  <a:srgbClr val="FFFFFF"/>
                </a:solidFill>
                <a:latin typeface="Myriad Pro"/>
                <a:cs typeface="Myriad Pro"/>
              </a:defRPr>
            </a:lvl3pPr>
            <a:lvl4pPr marL="1371600" indent="0">
              <a:buNone/>
              <a:defRPr sz="2000" b="0" i="0">
                <a:solidFill>
                  <a:srgbClr val="FFFFFF"/>
                </a:solidFill>
                <a:latin typeface="Myriad Pro"/>
                <a:cs typeface="Myriad Pro"/>
              </a:defRPr>
            </a:lvl4pPr>
            <a:lvl5pPr marL="1828800" indent="0">
              <a:buNone/>
              <a:defRPr sz="2000" b="0" i="0">
                <a:solidFill>
                  <a:srgbClr val="FFFFFF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 sz="1400" dirty="0" smtClean="0"/>
              <a:t>Company / Organization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084923" y="6331931"/>
            <a:ext cx="148458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Session ID:</a:t>
            </a:r>
            <a:endParaRPr lang="en-US" sz="1200" dirty="0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084923" y="6572226"/>
            <a:ext cx="236745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Session Classification:</a:t>
            </a:r>
            <a:endParaRPr lang="en-US" sz="1200" dirty="0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6862058" y="6353683"/>
            <a:ext cx="2291283" cy="218543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50000"/>
              </a:lnSpc>
              <a:buNone/>
              <a:defRPr sz="1400">
                <a:solidFill>
                  <a:srgbClr val="000000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 dirty="0" smtClean="0"/>
              <a:t>xxx-</a:t>
            </a:r>
            <a:r>
              <a:rPr lang="en-US" dirty="0" err="1" smtClean="0"/>
              <a:t>xxxx</a:t>
            </a:r>
            <a:endParaRPr lang="en-US" dirty="0" smtClean="0"/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7605712" y="6590051"/>
            <a:ext cx="1547629" cy="16684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50000"/>
              </a:lnSpc>
              <a:buNone/>
              <a:defRPr sz="1400">
                <a:solidFill>
                  <a:srgbClr val="000000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 dirty="0" err="1" smtClean="0"/>
              <a:t>xxxxxxxxxxxx</a:t>
            </a:r>
            <a:endParaRPr lang="en-US" dirty="0" smtClean="0"/>
          </a:p>
        </p:txBody>
      </p:sp>
      <p:pic>
        <p:nvPicPr>
          <p:cNvPr id="16" name="Picture 15" descr="rsa-conf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" y="6485056"/>
            <a:ext cx="3570742" cy="268998"/>
          </a:xfrm>
          <a:prstGeom prst="rect">
            <a:avLst/>
          </a:prstGeom>
        </p:spPr>
      </p:pic>
      <p:pic>
        <p:nvPicPr>
          <p:cNvPr id="7" name="Picture 6" descr="thumb-tit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8" y="151016"/>
            <a:ext cx="7397222" cy="1859228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28445" y="2068664"/>
            <a:ext cx="8620096" cy="2090586"/>
          </a:xfrm>
          <a:prstGeom prst="rect">
            <a:avLst/>
          </a:prstGeom>
        </p:spPr>
        <p:txBody>
          <a:bodyPr vert="horz" anchor="ctr"/>
          <a:lstStyle>
            <a:lvl1pPr algn="ctr">
              <a:lnSpc>
                <a:spcPct val="80000"/>
              </a:lnSpc>
              <a:defRPr sz="3200" b="0" i="0" baseline="0">
                <a:solidFill>
                  <a:srgbClr val="000000"/>
                </a:solidFill>
                <a:latin typeface="Myriad Pro Cond"/>
                <a:cs typeface="Myriad Pro Cond"/>
              </a:defRPr>
            </a:lvl1pPr>
          </a:lstStyle>
          <a:p>
            <a:r>
              <a:rPr lang="en-US" dirty="0" smtClean="0"/>
              <a:t>INSERT YOUR SESSION TITLE HERE,</a:t>
            </a:r>
            <a:br>
              <a:rPr lang="en-US" dirty="0" smtClean="0"/>
            </a:br>
            <a:r>
              <a:rPr lang="en-US" dirty="0" smtClean="0"/>
              <a:t>MYRIAD PRO COND 32, </a:t>
            </a:r>
            <a:br>
              <a:rPr lang="en-US" dirty="0" smtClean="0"/>
            </a:br>
            <a:r>
              <a:rPr lang="en-US" dirty="0" smtClean="0"/>
              <a:t>CAPITALIZE EACH LETTER, CAN BE UP TO </a:t>
            </a:r>
            <a:br>
              <a:rPr lang="en-US" dirty="0" smtClean="0"/>
            </a:br>
            <a:r>
              <a:rPr lang="en-US" dirty="0" smtClean="0"/>
              <a:t>FIVE</a:t>
            </a:r>
            <a:br>
              <a:rPr lang="en-US" dirty="0" smtClean="0"/>
            </a:br>
            <a:r>
              <a:rPr lang="en-US" dirty="0" smtClean="0"/>
              <a:t>LINES</a:t>
            </a:r>
            <a:endParaRPr lang="en-US" dirty="0"/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2820480" y="5405752"/>
            <a:ext cx="3429848" cy="31984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="0" i="0">
                <a:solidFill>
                  <a:srgbClr val="000000"/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2000" b="0" i="0">
                <a:solidFill>
                  <a:srgbClr val="FFFFFF"/>
                </a:solidFill>
                <a:latin typeface="Myriad Pro"/>
                <a:cs typeface="Myriad Pro"/>
              </a:defRPr>
            </a:lvl2pPr>
            <a:lvl3pPr marL="914400" indent="0">
              <a:buNone/>
              <a:defRPr sz="2000" b="0" i="0">
                <a:solidFill>
                  <a:srgbClr val="FFFFFF"/>
                </a:solidFill>
                <a:latin typeface="Myriad Pro"/>
                <a:cs typeface="Myriad Pro"/>
              </a:defRPr>
            </a:lvl3pPr>
            <a:lvl4pPr marL="1371600" indent="0">
              <a:buNone/>
              <a:defRPr sz="2000" b="0" i="0">
                <a:solidFill>
                  <a:srgbClr val="FFFFFF"/>
                </a:solidFill>
                <a:latin typeface="Myriad Pro"/>
                <a:cs typeface="Myriad Pro"/>
              </a:defRPr>
            </a:lvl4pPr>
            <a:lvl5pPr marL="1828800" indent="0">
              <a:buNone/>
              <a:defRPr sz="2000" b="0" i="0">
                <a:solidFill>
                  <a:srgbClr val="FFFFFF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 dirty="0" smtClean="0"/>
              <a:t>Co-Presenter’s Name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2820480" y="5738757"/>
            <a:ext cx="3429848" cy="42333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 b="0" i="0">
                <a:solidFill>
                  <a:srgbClr val="000000"/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2000" b="0" i="0">
                <a:solidFill>
                  <a:srgbClr val="FFFFFF"/>
                </a:solidFill>
                <a:latin typeface="Myriad Pro"/>
                <a:cs typeface="Myriad Pro"/>
              </a:defRPr>
            </a:lvl2pPr>
            <a:lvl3pPr marL="914400" indent="0">
              <a:buNone/>
              <a:defRPr sz="2000" b="0" i="0">
                <a:solidFill>
                  <a:srgbClr val="FFFFFF"/>
                </a:solidFill>
                <a:latin typeface="Myriad Pro"/>
                <a:cs typeface="Myriad Pro"/>
              </a:defRPr>
            </a:lvl3pPr>
            <a:lvl4pPr marL="1371600" indent="0">
              <a:buNone/>
              <a:defRPr sz="2000" b="0" i="0">
                <a:solidFill>
                  <a:srgbClr val="FFFFFF"/>
                </a:solidFill>
                <a:latin typeface="Myriad Pro"/>
                <a:cs typeface="Myriad Pro"/>
              </a:defRPr>
            </a:lvl4pPr>
            <a:lvl5pPr marL="1828800" indent="0">
              <a:buNone/>
              <a:defRPr sz="2000" b="0" i="0">
                <a:solidFill>
                  <a:srgbClr val="FFFFFF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 sz="1400" dirty="0" smtClean="0"/>
              <a:t>Co-Presenter’s Company / Organization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5408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 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" name="Picture 26" descr="rsa-conf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" y="6485056"/>
            <a:ext cx="3570742" cy="268998"/>
          </a:xfrm>
          <a:prstGeom prst="rect">
            <a:avLst/>
          </a:prstGeom>
        </p:spPr>
      </p:pic>
      <p:sp>
        <p:nvSpPr>
          <p:cNvPr id="22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2649006" y="4110007"/>
            <a:ext cx="2715666" cy="31984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b="1" i="0">
                <a:solidFill>
                  <a:srgbClr val="000000"/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2000" b="0" i="0">
                <a:solidFill>
                  <a:srgbClr val="FFFFFF"/>
                </a:solidFill>
                <a:latin typeface="Myriad Pro"/>
                <a:cs typeface="Myriad Pro"/>
              </a:defRPr>
            </a:lvl2pPr>
            <a:lvl3pPr marL="914400" indent="0">
              <a:buNone/>
              <a:defRPr sz="2000" b="0" i="0">
                <a:solidFill>
                  <a:srgbClr val="FFFFFF"/>
                </a:solidFill>
                <a:latin typeface="Myriad Pro"/>
                <a:cs typeface="Myriad Pro"/>
              </a:defRPr>
            </a:lvl3pPr>
            <a:lvl4pPr marL="1371600" indent="0">
              <a:buNone/>
              <a:defRPr sz="2000" b="0" i="0">
                <a:solidFill>
                  <a:srgbClr val="FFFFFF"/>
                </a:solidFill>
                <a:latin typeface="Myriad Pro"/>
                <a:cs typeface="Myriad Pro"/>
              </a:defRPr>
            </a:lvl4pPr>
            <a:lvl5pPr marL="1828800" indent="0">
              <a:buNone/>
              <a:defRPr sz="2000" b="0" i="0">
                <a:solidFill>
                  <a:srgbClr val="FFFFFF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 dirty="0" smtClean="0"/>
              <a:t>Panelists: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228445" y="4110007"/>
            <a:ext cx="2087974" cy="31984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b="1" i="0">
                <a:solidFill>
                  <a:srgbClr val="000000"/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2000" b="0" i="0">
                <a:solidFill>
                  <a:srgbClr val="FFFFFF"/>
                </a:solidFill>
                <a:latin typeface="Myriad Pro"/>
                <a:cs typeface="Myriad Pro"/>
              </a:defRPr>
            </a:lvl2pPr>
            <a:lvl3pPr marL="914400" indent="0">
              <a:buNone/>
              <a:defRPr sz="2000" b="0" i="0">
                <a:solidFill>
                  <a:srgbClr val="FFFFFF"/>
                </a:solidFill>
                <a:latin typeface="Myriad Pro"/>
                <a:cs typeface="Myriad Pro"/>
              </a:defRPr>
            </a:lvl3pPr>
            <a:lvl4pPr marL="1371600" indent="0">
              <a:buNone/>
              <a:defRPr sz="2000" b="0" i="0">
                <a:solidFill>
                  <a:srgbClr val="FFFFFF"/>
                </a:solidFill>
                <a:latin typeface="Myriad Pro"/>
                <a:cs typeface="Myriad Pro"/>
              </a:defRPr>
            </a:lvl4pPr>
            <a:lvl5pPr marL="1828800" indent="0">
              <a:buNone/>
              <a:defRPr sz="2000" b="0" i="0">
                <a:solidFill>
                  <a:srgbClr val="FFFFFF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 dirty="0" smtClean="0"/>
              <a:t>Moderator: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084923" y="6331931"/>
            <a:ext cx="148458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Session ID:</a:t>
            </a:r>
            <a:endParaRPr lang="en-US" sz="1200" dirty="0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084923" y="6572226"/>
            <a:ext cx="236745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Session Classification:</a:t>
            </a:r>
            <a:endParaRPr lang="en-US" sz="1200" dirty="0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6862058" y="6353683"/>
            <a:ext cx="2291283" cy="218543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50000"/>
              </a:lnSpc>
              <a:buNone/>
              <a:defRPr sz="1400">
                <a:solidFill>
                  <a:srgbClr val="000000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 dirty="0" smtClean="0"/>
              <a:t>xxx-</a:t>
            </a:r>
            <a:r>
              <a:rPr lang="en-US" dirty="0" err="1" smtClean="0"/>
              <a:t>xxxx</a:t>
            </a:r>
            <a:endParaRPr lang="en-US" dirty="0" smtClean="0"/>
          </a:p>
        </p:txBody>
      </p:sp>
      <p:sp>
        <p:nvSpPr>
          <p:cNvPr id="32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7605712" y="6590051"/>
            <a:ext cx="1547629" cy="16684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50000"/>
              </a:lnSpc>
              <a:buNone/>
              <a:defRPr sz="1400">
                <a:solidFill>
                  <a:srgbClr val="000000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 dirty="0" err="1" smtClean="0"/>
              <a:t>xxxxxxxxxxxx</a:t>
            </a:r>
            <a:endParaRPr lang="en-US" dirty="0" smtClean="0"/>
          </a:p>
        </p:txBody>
      </p:sp>
      <p:pic>
        <p:nvPicPr>
          <p:cNvPr id="45" name="Picture 44" descr="thumb-tit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8" y="151016"/>
            <a:ext cx="7397222" cy="1859228"/>
          </a:xfrm>
          <a:prstGeom prst="rect">
            <a:avLst/>
          </a:prstGeom>
        </p:spPr>
      </p:pic>
      <p:sp>
        <p:nvSpPr>
          <p:cNvPr id="56" name="Text Placeholder 151"/>
          <p:cNvSpPr>
            <a:spLocks noGrp="1"/>
          </p:cNvSpPr>
          <p:nvPr>
            <p:ph type="body" sz="quarter" idx="49" hasCustomPrompt="1"/>
          </p:nvPr>
        </p:nvSpPr>
        <p:spPr>
          <a:xfrm>
            <a:off x="2649006" y="4589832"/>
            <a:ext cx="2883942" cy="3297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Panelist’s Name</a:t>
            </a:r>
            <a:endParaRPr lang="en-US" dirty="0"/>
          </a:p>
        </p:txBody>
      </p:sp>
      <p:sp>
        <p:nvSpPr>
          <p:cNvPr id="57" name="Text Placeholder 152"/>
          <p:cNvSpPr>
            <a:spLocks noGrp="1"/>
          </p:cNvSpPr>
          <p:nvPr>
            <p:ph type="body" sz="quarter" idx="50" hasCustomPrompt="1"/>
          </p:nvPr>
        </p:nvSpPr>
        <p:spPr>
          <a:xfrm>
            <a:off x="2649006" y="5439309"/>
            <a:ext cx="2883942" cy="3297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Panelist’s Name</a:t>
            </a:r>
            <a:endParaRPr lang="en-US" dirty="0"/>
          </a:p>
        </p:txBody>
      </p:sp>
      <p:sp>
        <p:nvSpPr>
          <p:cNvPr id="58" name="Text Placeholder 154"/>
          <p:cNvSpPr>
            <a:spLocks noGrp="1"/>
          </p:cNvSpPr>
          <p:nvPr>
            <p:ph type="body" sz="quarter" idx="52" hasCustomPrompt="1"/>
          </p:nvPr>
        </p:nvSpPr>
        <p:spPr>
          <a:xfrm>
            <a:off x="5747659" y="4589832"/>
            <a:ext cx="2704719" cy="3297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Panelist’s Name</a:t>
            </a:r>
            <a:endParaRPr lang="en-US" dirty="0"/>
          </a:p>
        </p:txBody>
      </p:sp>
      <p:sp>
        <p:nvSpPr>
          <p:cNvPr id="59" name="Text Placeholder 155"/>
          <p:cNvSpPr>
            <a:spLocks noGrp="1"/>
          </p:cNvSpPr>
          <p:nvPr>
            <p:ph type="body" sz="quarter" idx="53" hasCustomPrompt="1"/>
          </p:nvPr>
        </p:nvSpPr>
        <p:spPr>
          <a:xfrm>
            <a:off x="5747659" y="5439309"/>
            <a:ext cx="2704719" cy="3297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Panelist’s Name</a:t>
            </a:r>
            <a:endParaRPr lang="en-US" dirty="0"/>
          </a:p>
        </p:txBody>
      </p:sp>
      <p:sp>
        <p:nvSpPr>
          <p:cNvPr id="60" name="Text Placeholder 157"/>
          <p:cNvSpPr>
            <a:spLocks noGrp="1"/>
          </p:cNvSpPr>
          <p:nvPr>
            <p:ph type="body" sz="quarter" idx="55" hasCustomPrompt="1"/>
          </p:nvPr>
        </p:nvSpPr>
        <p:spPr>
          <a:xfrm>
            <a:off x="228445" y="4589832"/>
            <a:ext cx="1885107" cy="3297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Moderator’s Name</a:t>
            </a:r>
            <a:endParaRPr lang="en-US" dirty="0"/>
          </a:p>
        </p:txBody>
      </p:sp>
      <p:sp>
        <p:nvSpPr>
          <p:cNvPr id="61" name="Text Placeholder 158"/>
          <p:cNvSpPr>
            <a:spLocks noGrp="1"/>
          </p:cNvSpPr>
          <p:nvPr>
            <p:ph type="body" sz="quarter" idx="56" hasCustomPrompt="1"/>
          </p:nvPr>
        </p:nvSpPr>
        <p:spPr>
          <a:xfrm>
            <a:off x="228445" y="4931949"/>
            <a:ext cx="1884197" cy="330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Company / Organization</a:t>
            </a:r>
            <a:endParaRPr lang="en-US" dirty="0"/>
          </a:p>
        </p:txBody>
      </p:sp>
      <p:sp>
        <p:nvSpPr>
          <p:cNvPr id="62" name="Text Placeholder 159"/>
          <p:cNvSpPr>
            <a:spLocks noGrp="1"/>
          </p:cNvSpPr>
          <p:nvPr>
            <p:ph type="body" sz="quarter" idx="57" hasCustomPrompt="1"/>
          </p:nvPr>
        </p:nvSpPr>
        <p:spPr>
          <a:xfrm>
            <a:off x="2649006" y="4931949"/>
            <a:ext cx="2882550" cy="330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Company / Organization</a:t>
            </a:r>
            <a:endParaRPr lang="en-US" dirty="0"/>
          </a:p>
        </p:txBody>
      </p:sp>
      <p:sp>
        <p:nvSpPr>
          <p:cNvPr id="63" name="Text Placeholder 160"/>
          <p:cNvSpPr>
            <a:spLocks noGrp="1"/>
          </p:cNvSpPr>
          <p:nvPr>
            <p:ph type="body" sz="quarter" idx="58" hasCustomPrompt="1"/>
          </p:nvPr>
        </p:nvSpPr>
        <p:spPr>
          <a:xfrm>
            <a:off x="5746749" y="4931949"/>
            <a:ext cx="2703413" cy="330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Company / Organization</a:t>
            </a:r>
            <a:endParaRPr lang="en-US" dirty="0"/>
          </a:p>
        </p:txBody>
      </p:sp>
      <p:sp>
        <p:nvSpPr>
          <p:cNvPr id="64" name="Text Placeholder 161"/>
          <p:cNvSpPr>
            <a:spLocks noGrp="1"/>
          </p:cNvSpPr>
          <p:nvPr>
            <p:ph type="body" sz="quarter" idx="59" hasCustomPrompt="1"/>
          </p:nvPr>
        </p:nvSpPr>
        <p:spPr>
          <a:xfrm>
            <a:off x="2649006" y="5783973"/>
            <a:ext cx="2882550" cy="330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Company / Organization</a:t>
            </a:r>
            <a:endParaRPr lang="en-US" dirty="0"/>
          </a:p>
        </p:txBody>
      </p:sp>
      <p:sp>
        <p:nvSpPr>
          <p:cNvPr id="65" name="Text Placeholder 162"/>
          <p:cNvSpPr>
            <a:spLocks noGrp="1"/>
          </p:cNvSpPr>
          <p:nvPr>
            <p:ph type="body" sz="quarter" idx="60" hasCustomPrompt="1"/>
          </p:nvPr>
        </p:nvSpPr>
        <p:spPr>
          <a:xfrm>
            <a:off x="5746749" y="5783973"/>
            <a:ext cx="2703413" cy="330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Company / Organization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28445" y="2068664"/>
            <a:ext cx="8620096" cy="2090586"/>
          </a:xfrm>
          <a:prstGeom prst="rect">
            <a:avLst/>
          </a:prstGeom>
        </p:spPr>
        <p:txBody>
          <a:bodyPr vert="horz" anchor="ctr"/>
          <a:lstStyle>
            <a:lvl1pPr algn="ctr">
              <a:lnSpc>
                <a:spcPct val="80000"/>
              </a:lnSpc>
              <a:defRPr sz="3200" b="0" i="0" baseline="0">
                <a:solidFill>
                  <a:srgbClr val="000000"/>
                </a:solidFill>
                <a:latin typeface="Myriad Pro Cond"/>
                <a:cs typeface="Myriad Pro Cond"/>
              </a:defRPr>
            </a:lvl1pPr>
          </a:lstStyle>
          <a:p>
            <a:r>
              <a:rPr lang="en-US" dirty="0" smtClean="0"/>
              <a:t>INSERT YOUR SESSION TITLE HERE,</a:t>
            </a:r>
            <a:br>
              <a:rPr lang="en-US" dirty="0" smtClean="0"/>
            </a:br>
            <a:r>
              <a:rPr lang="en-US" dirty="0" smtClean="0"/>
              <a:t>MYRIAD PRO COND 32, </a:t>
            </a:r>
            <a:br>
              <a:rPr lang="en-US" dirty="0" smtClean="0"/>
            </a:br>
            <a:r>
              <a:rPr lang="en-US" dirty="0" smtClean="0"/>
              <a:t>CAPITALIZE EACH LETTER, CAN BE UP TO </a:t>
            </a:r>
            <a:br>
              <a:rPr lang="en-US" dirty="0" smtClean="0"/>
            </a:br>
            <a:r>
              <a:rPr lang="en-US" dirty="0" smtClean="0"/>
              <a:t>FIVE</a:t>
            </a:r>
            <a:br>
              <a:rPr lang="en-US" dirty="0" smtClean="0"/>
            </a:br>
            <a:r>
              <a:rPr lang="en-US" dirty="0" smtClean="0"/>
              <a:t>LINES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2915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range backgroun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" r="-2" b="81872"/>
          <a:stretch/>
        </p:blipFill>
        <p:spPr>
          <a:xfrm>
            <a:off x="0" y="0"/>
            <a:ext cx="9144000" cy="9044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96080"/>
            <a:ext cx="8229600" cy="479835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2"/>
              </a:buClr>
              <a:buFont typeface="Courier New"/>
              <a:buChar char="►"/>
              <a:defRPr sz="2400" baseline="0">
                <a:latin typeface="Myriad Pro"/>
                <a:cs typeface="Myriad Pro"/>
              </a:defRPr>
            </a:lvl1pPr>
            <a:lvl2pPr marL="742950" indent="-285750">
              <a:buClr>
                <a:schemeClr val="bg2"/>
              </a:buClr>
              <a:buFont typeface="Courier New"/>
              <a:buChar char="►"/>
              <a:defRPr sz="2000" baseline="0">
                <a:latin typeface="Myriad Pro"/>
                <a:cs typeface="Myriad Pro"/>
              </a:defRPr>
            </a:lvl2pPr>
            <a:lvl3pPr marL="1143000" indent="-228600">
              <a:buClr>
                <a:schemeClr val="bg2"/>
              </a:buClr>
              <a:buFont typeface="Courier New"/>
              <a:buChar char="►"/>
              <a:defRPr sz="1800" baseline="0">
                <a:latin typeface="Myriad Pro"/>
                <a:cs typeface="Myriad Pro"/>
              </a:defRPr>
            </a:lvl3pPr>
            <a:lvl4pPr marL="1600200" indent="-228600">
              <a:buClr>
                <a:srgbClr val="12CDF8"/>
              </a:buClr>
              <a:buFont typeface="Courier New"/>
              <a:buChar char="►"/>
              <a:defRPr>
                <a:latin typeface="Myriad Pro"/>
                <a:cs typeface="Myriad Pro"/>
              </a:defRPr>
            </a:lvl4pPr>
            <a:lvl5pPr marL="2057400" indent="-228600">
              <a:buClr>
                <a:srgbClr val="12CDF8"/>
              </a:buClr>
              <a:buFont typeface="Courier New"/>
              <a:buChar char="►"/>
              <a:defRPr>
                <a:latin typeface="Myriad Pro"/>
                <a:cs typeface="Myriad Pro"/>
              </a:defRPr>
            </a:lvl5pPr>
          </a:lstStyle>
          <a:p>
            <a:pPr lvl="0"/>
            <a:r>
              <a:rPr lang="en-US" dirty="0" smtClean="0"/>
              <a:t>Your talking point bullet text here </a:t>
            </a:r>
          </a:p>
          <a:p>
            <a:pPr lvl="1"/>
            <a:r>
              <a:rPr lang="en-US" dirty="0" smtClean="0"/>
              <a:t>Your next talking point bullet here</a:t>
            </a:r>
          </a:p>
          <a:p>
            <a:pPr lvl="2"/>
            <a:r>
              <a:rPr lang="en-US" dirty="0" smtClean="0"/>
              <a:t>Third talking point, </a:t>
            </a:r>
            <a:r>
              <a:rPr lang="en-US" dirty="0" err="1" smtClean="0"/>
              <a:t>ect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Bullet can be indented by pressing the Tab Key</a:t>
            </a:r>
          </a:p>
          <a:p>
            <a:pPr lvl="2"/>
            <a:r>
              <a:rPr lang="en-US" dirty="0" smtClean="0"/>
              <a:t>Third level bullet is created by pressing Tab again</a:t>
            </a:r>
          </a:p>
          <a:p>
            <a:pPr lvl="2"/>
            <a:r>
              <a:rPr lang="en-US" dirty="0" smtClean="0"/>
              <a:t>Reverse indents by pressing the Shift + Tab keys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9016"/>
            <a:ext cx="9144000" cy="86518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0" i="0">
                <a:solidFill>
                  <a:srgbClr val="000000"/>
                </a:solidFill>
                <a:latin typeface="Myriad Pro Cond"/>
                <a:cs typeface="Myriad Pro Cond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SLIDE TITLE HERE</a:t>
            </a:r>
            <a:endParaRPr lang="en-US" dirty="0"/>
          </a:p>
        </p:txBody>
      </p:sp>
      <p:pic>
        <p:nvPicPr>
          <p:cNvPr id="16" name="Picture 15" descr="rsa-conf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5" y="6436887"/>
            <a:ext cx="1638394" cy="123427"/>
          </a:xfrm>
          <a:prstGeom prst="rect">
            <a:avLst/>
          </a:prstGeom>
        </p:spPr>
      </p:pic>
      <p:pic>
        <p:nvPicPr>
          <p:cNvPr id="7" name="Grafik 6" descr="hgi_nds_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68961" y="6278090"/>
            <a:ext cx="864445" cy="3175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5451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rsa-conf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319" y="6565203"/>
            <a:ext cx="2040594" cy="15372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4255" y="477098"/>
            <a:ext cx="7592510" cy="1623598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5900"/>
              </a:lnSpc>
              <a:defRPr sz="6000" b="0" i="0" baseline="0">
                <a:solidFill>
                  <a:srgbClr val="000000"/>
                </a:solidFill>
                <a:latin typeface="Myriad Pro Cond"/>
                <a:cs typeface="Myriad Pro Cond"/>
              </a:defRPr>
            </a:lvl1pPr>
          </a:lstStyle>
          <a:p>
            <a:r>
              <a:rPr lang="en-US" dirty="0" smtClean="0"/>
              <a:t>INSERT BREAK </a:t>
            </a:r>
            <a:br>
              <a:rPr lang="en-US" dirty="0" smtClean="0"/>
            </a:br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716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6893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2220686" y="4649414"/>
            <a:ext cx="4641371" cy="319847"/>
          </a:xfrm>
        </p:spPr>
        <p:txBody>
          <a:bodyPr/>
          <a:lstStyle/>
          <a:p>
            <a:r>
              <a:rPr lang="en-US" dirty="0" smtClean="0"/>
              <a:t>Kai </a:t>
            </a:r>
            <a:r>
              <a:rPr lang="en-US" dirty="0" err="1" smtClean="0"/>
              <a:t>Michaelis</a:t>
            </a:r>
            <a:r>
              <a:rPr lang="en-US" dirty="0" smtClean="0"/>
              <a:t>, </a:t>
            </a:r>
            <a:r>
              <a:rPr lang="en-US" b="1" dirty="0" smtClean="0"/>
              <a:t>Chris Meyer</a:t>
            </a:r>
            <a:r>
              <a:rPr lang="en-US" dirty="0" smtClean="0"/>
              <a:t>, </a:t>
            </a:r>
            <a:r>
              <a:rPr lang="en-US" dirty="0" err="1" smtClean="0"/>
              <a:t>Jörg</a:t>
            </a:r>
            <a:r>
              <a:rPr lang="en-US" dirty="0" smtClean="0"/>
              <a:t> </a:t>
            </a:r>
            <a:r>
              <a:rPr lang="en-US" dirty="0" err="1" smtClean="0"/>
              <a:t>Schwenk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Horst </a:t>
            </a:r>
            <a:r>
              <a:rPr lang="en-US" dirty="0" err="1" smtClean="0"/>
              <a:t>Görtz</a:t>
            </a:r>
            <a:r>
              <a:rPr lang="en-US" dirty="0" smtClean="0"/>
              <a:t> Institute for IT-Security (HGI)</a:t>
            </a:r>
          </a:p>
          <a:p>
            <a:r>
              <a:rPr lang="en-US" dirty="0" smtClean="0"/>
              <a:t>Chair for Network and Data Security</a:t>
            </a:r>
          </a:p>
          <a:p>
            <a:r>
              <a:rPr lang="en-US" dirty="0" smtClean="0"/>
              <a:t>Ruhr-University Bochum, Germany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CRYP-W25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Advanced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Randomly Failed!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State of Randomness in Current Java Implementations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81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PRNG</a:t>
            </a:r>
            <a:endParaRPr lang="en-US" dirty="0"/>
          </a:p>
          <a:p>
            <a:pPr lvl="1"/>
            <a:r>
              <a:rPr lang="en-US" dirty="0" smtClean="0"/>
              <a:t>Multiple </a:t>
            </a:r>
            <a:r>
              <a:rPr lang="en-US" i="1" dirty="0" err="1" smtClean="0"/>
              <a:t>SecureRandom</a:t>
            </a:r>
            <a:r>
              <a:rPr lang="en-US" i="1" dirty="0" smtClean="0"/>
              <a:t> </a:t>
            </a:r>
            <a:r>
              <a:rPr lang="en-US" dirty="0" smtClean="0"/>
              <a:t>replacements</a:t>
            </a:r>
            <a:endParaRPr lang="en-US" i="1" dirty="0"/>
          </a:p>
          <a:p>
            <a:pPr lvl="2"/>
            <a:r>
              <a:rPr lang="en-US" dirty="0" smtClean="0"/>
              <a:t>SHA-1 based algorithm: Seed, Internal State, Counter</a:t>
            </a:r>
          </a:p>
          <a:p>
            <a:pPr lvl="2"/>
            <a:r>
              <a:rPr lang="en-US" dirty="0" smtClean="0"/>
              <a:t>VMPC based algorithm</a:t>
            </a:r>
          </a:p>
          <a:p>
            <a:r>
              <a:rPr lang="en-US" dirty="0" smtClean="0"/>
              <a:t>Backup seeding facility (Entropy Collector)</a:t>
            </a:r>
          </a:p>
          <a:p>
            <a:pPr lvl="1"/>
            <a:r>
              <a:rPr lang="en-US" dirty="0" smtClean="0"/>
              <a:t>Counter </a:t>
            </a:r>
            <a:r>
              <a:rPr lang="en-US" dirty="0" err="1" smtClean="0"/>
              <a:t>incrementation</a:t>
            </a:r>
            <a:endParaRPr lang="en-US" dirty="0" smtClean="0"/>
          </a:p>
          <a:p>
            <a:pPr lvl="1"/>
            <a:r>
              <a:rPr lang="en-US" dirty="0" smtClean="0"/>
              <a:t>Producer and Consumer Threads </a:t>
            </a:r>
          </a:p>
          <a:p>
            <a:pPr lvl="1"/>
            <a:r>
              <a:rPr lang="en-US" i="1" dirty="0" smtClean="0"/>
              <a:t>Slow</a:t>
            </a:r>
            <a:r>
              <a:rPr lang="en-US" dirty="0" smtClean="0"/>
              <a:t> and </a:t>
            </a:r>
            <a:r>
              <a:rPr lang="en-US" i="1" dirty="0" smtClean="0"/>
              <a:t>fast</a:t>
            </a:r>
            <a:r>
              <a:rPr lang="en-US" dirty="0" smtClean="0"/>
              <a:t> operation mode</a:t>
            </a:r>
          </a:p>
          <a:p>
            <a:r>
              <a:rPr lang="en-US" dirty="0" smtClean="0"/>
              <a:t>Weaknesses</a:t>
            </a:r>
          </a:p>
          <a:p>
            <a:pPr lvl="1"/>
            <a:r>
              <a:rPr lang="en-US" dirty="0" smtClean="0"/>
              <a:t>VMPC known to be vulnerable to distinguishing attacks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Results: Bouncy Castle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038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PRNGs are only as good as the seed’s entropy</a:t>
            </a:r>
          </a:p>
          <a:p>
            <a:pPr lvl="0"/>
            <a:r>
              <a:rPr lang="en-US" dirty="0" smtClean="0"/>
              <a:t>Software Entrop</a:t>
            </a:r>
            <a:r>
              <a:rPr lang="en-US" dirty="0" smtClean="0"/>
              <a:t>y Collectors</a:t>
            </a:r>
            <a:r>
              <a:rPr lang="en-US" dirty="0" smtClean="0"/>
              <a:t> are mostly not suitable for cryptographic purposes</a:t>
            </a:r>
          </a:p>
          <a:p>
            <a:pPr lvl="0"/>
            <a:r>
              <a:rPr lang="en-US" dirty="0" smtClean="0"/>
              <a:t>Broad range of code/algorithm quality</a:t>
            </a:r>
          </a:p>
          <a:p>
            <a:pPr lvl="0"/>
            <a:r>
              <a:rPr lang="en-US" dirty="0" smtClean="0"/>
              <a:t>Fixed &amp; limited size of internal states </a:t>
            </a:r>
          </a:p>
          <a:p>
            <a:pPr lvl="0"/>
            <a:r>
              <a:rPr lang="en-US" dirty="0" smtClean="0"/>
              <a:t>Some implementations are only susceptible to the outlined vulnerabilities if no OS entropy is </a:t>
            </a:r>
            <a:r>
              <a:rPr lang="en-US" dirty="0" smtClean="0"/>
              <a:t>available 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567543" y="4985657"/>
            <a:ext cx="7119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Clr>
                <a:schemeClr val="bg2"/>
              </a:buClr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Myriad Pro"/>
              </a:rPr>
              <a:t> In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Myriad Pro"/>
              </a:rPr>
              <a:t>critical environments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Myriad Pro"/>
              <a:cs typeface="Myriad Pro"/>
            </a:endParaRPr>
          </a:p>
          <a:p>
            <a:pPr marL="1371600" lvl="2" indent="-457200">
              <a:buClr>
                <a:schemeClr val="bg2"/>
              </a:buClr>
              <a:buFont typeface="Lucida Grande"/>
              <a:buChar char="►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Myriad Pro"/>
              </a:rPr>
              <a:t>Prevent usage of PRNGs </a:t>
            </a:r>
          </a:p>
          <a:p>
            <a:pPr marL="1371600" lvl="2" indent="-457200">
              <a:buClr>
                <a:schemeClr val="bg2"/>
              </a:buClr>
              <a:buFont typeface="Lucida Grande"/>
              <a:buChar char="►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Myriad Pro"/>
              </a:rPr>
              <a:t>Exclusively rely on hardware ECs/RNGs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67223" y="4851599"/>
            <a:ext cx="340618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100000"/>
              </a:camera>
              <a:lightRig rig="threePt" dir="t"/>
            </a:scene3d>
            <a:sp3d prstMaterial="softEdge"/>
          </a:bodyPr>
          <a:lstStyle/>
          <a:p>
            <a:pPr marL="457200" indent="-457200">
              <a:buClr>
                <a:schemeClr val="bg2"/>
              </a:buClr>
            </a:pPr>
            <a:r>
              <a:rPr lang="en-US" sz="32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FFD60D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latin typeface="Myriad Pro"/>
                <a:cs typeface="Myriad Pro"/>
              </a:rPr>
              <a:t>Personal advice</a:t>
            </a:r>
            <a:endParaRPr lang="en-US" sz="3200" b="1" dirty="0" smtClean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FFD60D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038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4255" y="477098"/>
            <a:ext cx="8202066" cy="1623598"/>
          </a:xfrm>
        </p:spPr>
        <p:txBody>
          <a:bodyPr/>
          <a:lstStyle/>
          <a:p>
            <a:r>
              <a:rPr lang="en-US" i="1" dirty="0" smtClean="0"/>
              <a:t>Random </a:t>
            </a: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itle 13"/>
          <p:cNvSpPr txBox="1">
            <a:spLocks/>
          </p:cNvSpPr>
          <p:nvPr/>
        </p:nvSpPr>
        <p:spPr>
          <a:xfrm>
            <a:off x="4593269" y="2961564"/>
            <a:ext cx="4550731" cy="1448942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/>
                <a:ea typeface="+mj-ea"/>
                <a:cs typeface="Myriad Pro Cond"/>
              </a:rPr>
              <a:t>Chris Meyer</a:t>
            </a:r>
          </a:p>
          <a:p>
            <a:pPr marL="0" marR="0" lvl="0" indent="0" algn="ctr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Myriad Pro Cond"/>
                <a:ea typeface="+mj-ea"/>
                <a:cs typeface="Myriad Pro Cond"/>
              </a:rPr>
              <a:t>                       Christopher.meyer@rub.de</a:t>
            </a:r>
          </a:p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yriad Pro Cond"/>
              <a:ea typeface="+mj-ea"/>
              <a:cs typeface="Myriad Pro Cond"/>
            </a:endParaRPr>
          </a:p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yriad Pro Cond"/>
                <a:ea typeface="+mj-ea"/>
                <a:cs typeface="Myriad Pro Cond"/>
              </a:rPr>
              <a:t>http://armoredbarista.blogspot.com</a:t>
            </a:r>
          </a:p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Myriad Pro Cond"/>
                <a:ea typeface="+mj-ea"/>
                <a:cs typeface="Myriad Pro Cond"/>
              </a:rPr>
              <a:t>http://www.nds.rub.de/chair/people/cmeyer</a:t>
            </a:r>
          </a:p>
          <a:p>
            <a:pPr marL="0" marR="0" lvl="0" indent="0" defTabSz="457200" rtl="0" eaLnBrk="1" fontAlgn="auto" latinLnBrk="0" hangingPunct="1">
              <a:lnSpc>
                <a:spcPts val="5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Cond"/>
              <a:ea typeface="+mj-ea"/>
              <a:cs typeface="Myriad Pro Cond"/>
            </a:endParaRPr>
          </a:p>
        </p:txBody>
      </p:sp>
      <p:pic>
        <p:nvPicPr>
          <p:cNvPr id="5" name="Grafik 4" descr="no-unit-tests-hasta-la-vista-bab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696" y="1359859"/>
            <a:ext cx="2081314" cy="3057875"/>
          </a:xfrm>
          <a:prstGeom prst="rect">
            <a:avLst/>
          </a:prstGeom>
        </p:spPr>
      </p:pic>
      <p:sp>
        <p:nvSpPr>
          <p:cNvPr id="6" name="Text Placeholder 16"/>
          <p:cNvSpPr txBox="1">
            <a:spLocks/>
          </p:cNvSpPr>
          <p:nvPr/>
        </p:nvSpPr>
        <p:spPr>
          <a:xfrm>
            <a:off x="2258696" y="4437802"/>
            <a:ext cx="2081314" cy="1876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rPr>
              <a:t>Source: http://www.troll.me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</a:endParaRPr>
          </a:p>
        </p:txBody>
      </p:sp>
      <p:pic>
        <p:nvPicPr>
          <p:cNvPr id="7" name="Grafik 6" descr="hgi_nds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269" y="2934268"/>
            <a:ext cx="1485891" cy="5459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373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i="1" dirty="0" smtClean="0"/>
              <a:t>Random</a:t>
            </a:r>
            <a:r>
              <a:rPr lang="en-US" dirty="0" smtClean="0"/>
              <a:t> are Java PRNGs?</a:t>
            </a:r>
            <a:endParaRPr lang="en-US" dirty="0"/>
          </a:p>
        </p:txBody>
      </p:sp>
      <p:pic>
        <p:nvPicPr>
          <p:cNvPr id="5" name="Grafik 4" descr="random_numb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" y="1905000"/>
            <a:ext cx="8178800" cy="2944368"/>
          </a:xfrm>
          <a:prstGeom prst="rect">
            <a:avLst/>
          </a:prstGeom>
        </p:spPr>
      </p:pic>
      <p:sp>
        <p:nvSpPr>
          <p:cNvPr id="9" name="Text Placeholder 16"/>
          <p:cNvSpPr txBox="1">
            <a:spLocks/>
          </p:cNvSpPr>
          <p:nvPr/>
        </p:nvSpPr>
        <p:spPr>
          <a:xfrm>
            <a:off x="518160" y="4902097"/>
            <a:ext cx="8178800" cy="21854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rPr>
              <a:t>Source: http://www.xkcd.com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038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Spoiler Slide</a:t>
            </a:r>
            <a:endParaRPr lang="en-US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5732060" y="3671247"/>
            <a:ext cx="2954739" cy="2257069"/>
            <a:chOff x="5106408" y="2988890"/>
            <a:chExt cx="3580392" cy="3030071"/>
          </a:xfrm>
        </p:grpSpPr>
        <p:sp>
          <p:nvSpPr>
            <p:cNvPr id="9" name="Text Placeholder 16"/>
            <p:cNvSpPr txBox="1">
              <a:spLocks/>
            </p:cNvSpPr>
            <p:nvPr/>
          </p:nvSpPr>
          <p:spPr>
            <a:xfrm>
              <a:off x="5106408" y="5800418"/>
              <a:ext cx="3580392" cy="218543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yriad Pro"/>
                </a:rPr>
                <a:t>Source: http://www.memegenerator.net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endParaRPr>
            </a:p>
          </p:txBody>
        </p:sp>
        <p:pic>
          <p:nvPicPr>
            <p:cNvPr id="6" name="Grafik 5" descr="3140974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6408" y="2988890"/>
              <a:ext cx="3580392" cy="2685294"/>
            </a:xfrm>
            <a:prstGeom prst="rect">
              <a:avLst/>
            </a:prstGeom>
          </p:spPr>
        </p:pic>
      </p:grp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173706"/>
            <a:ext cx="8229600" cy="4863795"/>
          </a:xfrm>
        </p:spPr>
        <p:txBody>
          <a:bodyPr/>
          <a:lstStyle/>
          <a:p>
            <a:pPr lvl="0"/>
            <a:r>
              <a:rPr lang="en-US" dirty="0" smtClean="0"/>
              <a:t>At least, thankfully not!</a:t>
            </a:r>
          </a:p>
          <a:p>
            <a:pPr lvl="1"/>
            <a:r>
              <a:rPr lang="en-US" dirty="0" smtClean="0"/>
              <a:t>Inspected PRNGs</a:t>
            </a:r>
          </a:p>
          <a:p>
            <a:pPr lvl="2"/>
            <a:r>
              <a:rPr lang="en-US" dirty="0" smtClean="0"/>
              <a:t>Apache Harmony</a:t>
            </a:r>
          </a:p>
          <a:p>
            <a:pPr lvl="2"/>
            <a:r>
              <a:rPr lang="en-US" dirty="0" smtClean="0"/>
              <a:t>GNU </a:t>
            </a:r>
            <a:r>
              <a:rPr lang="en-US" dirty="0" err="1" smtClean="0"/>
              <a:t>Classpath</a:t>
            </a:r>
            <a:endParaRPr lang="en-US" dirty="0" smtClean="0"/>
          </a:p>
          <a:p>
            <a:pPr lvl="2"/>
            <a:r>
              <a:rPr lang="en-US" dirty="0" err="1" smtClean="0"/>
              <a:t>OpenJDK</a:t>
            </a:r>
            <a:endParaRPr lang="en-US" dirty="0" smtClean="0"/>
          </a:p>
          <a:p>
            <a:pPr lvl="2"/>
            <a:r>
              <a:rPr lang="en-US" dirty="0" smtClean="0"/>
              <a:t>The Legion of Bouncy Castle</a:t>
            </a:r>
          </a:p>
          <a:p>
            <a:pPr lvl="1"/>
            <a:r>
              <a:rPr lang="en-US" dirty="0" smtClean="0"/>
              <a:t>Methodology</a:t>
            </a:r>
          </a:p>
          <a:p>
            <a:pPr lvl="2"/>
            <a:r>
              <a:rPr lang="en-US" dirty="0" smtClean="0"/>
              <a:t>Code/algorithm inspection</a:t>
            </a:r>
          </a:p>
          <a:p>
            <a:pPr lvl="2"/>
            <a:r>
              <a:rPr lang="en-US" dirty="0" err="1" smtClean="0"/>
              <a:t>Blackbox</a:t>
            </a:r>
            <a:r>
              <a:rPr lang="en-US" dirty="0" smtClean="0"/>
              <a:t> Tests (</a:t>
            </a:r>
            <a:r>
              <a:rPr lang="en-US" dirty="0" err="1" smtClean="0"/>
              <a:t>Dieharder</a:t>
            </a:r>
            <a:r>
              <a:rPr lang="en-US" dirty="0" smtClean="0"/>
              <a:t>, STS, …)</a:t>
            </a:r>
            <a:endParaRPr lang="en-US" dirty="0"/>
          </a:p>
          <a:p>
            <a:pPr lvl="1"/>
            <a:r>
              <a:rPr lang="en-US" dirty="0" smtClean="0"/>
              <a:t>Broad range of code/algorithm quality</a:t>
            </a:r>
            <a:endParaRPr lang="en-US" dirty="0"/>
          </a:p>
          <a:p>
            <a:pPr lvl="2"/>
            <a:r>
              <a:rPr lang="en-US" dirty="0" smtClean="0"/>
              <a:t>The good</a:t>
            </a:r>
            <a:endParaRPr lang="en-US" dirty="0"/>
          </a:p>
          <a:p>
            <a:pPr lvl="2"/>
            <a:r>
              <a:rPr lang="en-US" dirty="0" smtClean="0"/>
              <a:t>The bad</a:t>
            </a:r>
            <a:endParaRPr lang="en-US" dirty="0"/>
          </a:p>
          <a:p>
            <a:pPr lvl="2"/>
            <a:r>
              <a:rPr lang="en-US" dirty="0" smtClean="0"/>
              <a:t>And the ugly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038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Operation Sketch of a PRNG</a:t>
            </a:r>
            <a:endParaRPr lang="en-US" dirty="0"/>
          </a:p>
        </p:txBody>
      </p:sp>
      <p:grpSp>
        <p:nvGrpSpPr>
          <p:cNvPr id="27" name="Gruppieren 26"/>
          <p:cNvGrpSpPr/>
          <p:nvPr/>
        </p:nvGrpSpPr>
        <p:grpSpPr>
          <a:xfrm>
            <a:off x="-876714" y="1146792"/>
            <a:ext cx="5121168" cy="5107322"/>
            <a:chOff x="-876714" y="1146792"/>
            <a:chExt cx="5121168" cy="5107322"/>
          </a:xfrm>
        </p:grpSpPr>
        <p:graphicFrame>
          <p:nvGraphicFramePr>
            <p:cNvPr id="5" name="Diagramm 4"/>
            <p:cNvGraphicFramePr/>
            <p:nvPr/>
          </p:nvGraphicFramePr>
          <p:xfrm>
            <a:off x="-876714" y="1146792"/>
            <a:ext cx="5121168" cy="36496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5" name="Pfeil nach unten 14"/>
            <p:cNvSpPr/>
            <p:nvPr/>
          </p:nvSpPr>
          <p:spPr>
            <a:xfrm rot="16200000">
              <a:off x="2775372" y="4101472"/>
              <a:ext cx="567175" cy="866182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Geschweifte Klammer links 22"/>
            <p:cNvSpPr/>
            <p:nvPr/>
          </p:nvSpPr>
          <p:spPr>
            <a:xfrm rot="16200000">
              <a:off x="1510725" y="3666048"/>
              <a:ext cx="688966" cy="327368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-95536" y="5701967"/>
              <a:ext cx="3908755" cy="5521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latin typeface="Myriad Pro"/>
                </a:rPr>
                <a:t>Seeding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>
                  <a:latin typeface="Myriad Pro"/>
                </a:rPr>
                <a:t>(normally invoked only once)</a:t>
              </a:r>
              <a:endParaRPr lang="en-US" kern="1200" dirty="0">
                <a:latin typeface="Myriad Pro"/>
              </a:endParaRPr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3236298" y="2372836"/>
            <a:ext cx="6032288" cy="3881278"/>
            <a:chOff x="3236298" y="2372836"/>
            <a:chExt cx="6032288" cy="3881278"/>
          </a:xfrm>
        </p:grpSpPr>
        <p:graphicFrame>
          <p:nvGraphicFramePr>
            <p:cNvPr id="10" name="Diagramm 9"/>
            <p:cNvGraphicFramePr/>
            <p:nvPr/>
          </p:nvGraphicFramePr>
          <p:xfrm>
            <a:off x="3236298" y="2372836"/>
            <a:ext cx="3492047" cy="24302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9" name="Pfeil nach unten 18"/>
            <p:cNvSpPr/>
            <p:nvPr/>
          </p:nvSpPr>
          <p:spPr>
            <a:xfrm rot="16200000">
              <a:off x="6707703" y="4101472"/>
              <a:ext cx="567175" cy="866182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0" name="Gruppieren 19"/>
            <p:cNvGrpSpPr/>
            <p:nvPr/>
          </p:nvGrpSpPr>
          <p:grpSpPr>
            <a:xfrm>
              <a:off x="7424381" y="4250975"/>
              <a:ext cx="1542197" cy="552147"/>
              <a:chOff x="2084990" y="3649599"/>
              <a:chExt cx="1542197" cy="552147"/>
            </a:xfrm>
          </p:grpSpPr>
          <p:sp>
            <p:nvSpPr>
              <p:cNvPr id="21" name="Rechteck 20"/>
              <p:cNvSpPr/>
              <p:nvPr/>
            </p:nvSpPr>
            <p:spPr>
              <a:xfrm>
                <a:off x="2255137" y="3649599"/>
                <a:ext cx="1171674" cy="55214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hteck 21"/>
              <p:cNvSpPr/>
              <p:nvPr/>
            </p:nvSpPr>
            <p:spPr>
              <a:xfrm>
                <a:off x="2084990" y="3649599"/>
                <a:ext cx="1542197" cy="55214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0688" tIns="170688" rIns="170688" bIns="170688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dirty="0" smtClean="0">
                    <a:latin typeface="Myriad Pro"/>
                  </a:rPr>
                  <a:t>Random number</a:t>
                </a:r>
                <a:endParaRPr lang="en-US" sz="2400" kern="1200" dirty="0">
                  <a:latin typeface="Myriad Pro"/>
                </a:endParaRPr>
              </a:p>
            </p:txBody>
          </p:sp>
        </p:grpSp>
        <p:sp>
          <p:nvSpPr>
            <p:cNvPr id="25" name="Geschweifte Klammer links 24"/>
            <p:cNvSpPr/>
            <p:nvPr/>
          </p:nvSpPr>
          <p:spPr>
            <a:xfrm rot="16200000">
              <a:off x="5934772" y="2665817"/>
              <a:ext cx="688966" cy="527415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3354765" y="5701967"/>
              <a:ext cx="5913821" cy="5521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latin typeface="Myriad Pro"/>
                </a:rPr>
                <a:t>Generating pseudo-random numbers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>
                  <a:latin typeface="Myriad Pro"/>
                </a:rPr>
                <a:t>(invoked multiple times)</a:t>
              </a:r>
              <a:endParaRPr lang="en-US" kern="1200" dirty="0">
                <a:latin typeface="Myriad Pro"/>
              </a:endParaRP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2625868" y="1357531"/>
            <a:ext cx="4990873" cy="2436547"/>
            <a:chOff x="2625868" y="1357531"/>
            <a:chExt cx="4990873" cy="2436547"/>
          </a:xfrm>
        </p:grpSpPr>
        <p:sp>
          <p:nvSpPr>
            <p:cNvPr id="29" name="Textfeld 28"/>
            <p:cNvSpPr txBox="1"/>
            <p:nvPr/>
          </p:nvSpPr>
          <p:spPr>
            <a:xfrm>
              <a:off x="5251991" y="1357531"/>
              <a:ext cx="2364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chemeClr val="bg2"/>
                </a:buClr>
              </a:pPr>
              <a:r>
                <a:rPr lang="en-US" b="1" dirty="0" smtClean="0">
                  <a:solidFill>
                    <a:srgbClr val="FF0000"/>
                  </a:solidFill>
                  <a:latin typeface="Myriad Pro"/>
                  <a:cs typeface="Myriad Pro"/>
                </a:rPr>
                <a:t>Focus of inspection</a:t>
              </a:r>
            </a:p>
          </p:txBody>
        </p:sp>
        <p:cxnSp>
          <p:nvCxnSpPr>
            <p:cNvPr id="31" name="Gerade Verbindung mit Pfeil 30"/>
            <p:cNvCxnSpPr/>
            <p:nvPr/>
          </p:nvCxnSpPr>
          <p:spPr>
            <a:xfrm flipH="1">
              <a:off x="2625869" y="1879263"/>
              <a:ext cx="3720340" cy="11331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/>
            <p:nvPr/>
          </p:nvCxnSpPr>
          <p:spPr>
            <a:xfrm flipH="1">
              <a:off x="5229368" y="1879263"/>
              <a:ext cx="1116842" cy="91852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/>
            <p:cNvCxnSpPr/>
            <p:nvPr/>
          </p:nvCxnSpPr>
          <p:spPr>
            <a:xfrm flipH="1">
              <a:off x="2625868" y="1879263"/>
              <a:ext cx="3720341" cy="191481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70038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PRNG</a:t>
            </a:r>
          </a:p>
          <a:p>
            <a:pPr lvl="1"/>
            <a:r>
              <a:rPr lang="en-US" dirty="0" smtClean="0"/>
              <a:t>SHA-1 based algorithm: </a:t>
            </a:r>
            <a:r>
              <a:rPr lang="en-US" i="1" dirty="0" smtClean="0"/>
              <a:t>Seed, Counter, Internal State</a:t>
            </a:r>
          </a:p>
          <a:p>
            <a:r>
              <a:rPr lang="en-US" dirty="0" smtClean="0"/>
              <a:t>Backup seeding facility (Entropy Collector)</a:t>
            </a:r>
          </a:p>
          <a:p>
            <a:pPr lvl="1"/>
            <a:r>
              <a:rPr lang="en-US" dirty="0" smtClean="0"/>
              <a:t>(under  Unix):</a:t>
            </a:r>
            <a:r>
              <a:rPr lang="en-US" i="1" dirty="0" smtClean="0"/>
              <a:t>  Unix-Time, Processor Time, Pointer value (Heap)</a:t>
            </a:r>
          </a:p>
          <a:p>
            <a:r>
              <a:rPr lang="en-US" dirty="0" smtClean="0"/>
              <a:t>Weaknesses</a:t>
            </a:r>
          </a:p>
          <a:p>
            <a:pPr lvl="1"/>
            <a:r>
              <a:rPr lang="en-US" dirty="0" smtClean="0"/>
              <a:t>Self-seeding </a:t>
            </a:r>
            <a:r>
              <a:rPr lang="en-US" i="1" dirty="0" err="1" smtClean="0"/>
              <a:t>SecureRandom</a:t>
            </a:r>
            <a:r>
              <a:rPr lang="en-US" i="1" dirty="0" smtClean="0"/>
              <a:t> </a:t>
            </a:r>
            <a:r>
              <a:rPr lang="en-US" dirty="0" smtClean="0"/>
              <a:t>suffers from implementation bug</a:t>
            </a:r>
          </a:p>
          <a:p>
            <a:pPr lvl="2"/>
            <a:r>
              <a:rPr lang="en-US" dirty="0" smtClean="0"/>
              <a:t>Pointer into state buffer not properly adjusted</a:t>
            </a:r>
          </a:p>
          <a:p>
            <a:pPr lvl="2"/>
            <a:r>
              <a:rPr lang="en-US" dirty="0" smtClean="0"/>
              <a:t>Entropy reduced to 64 bits</a:t>
            </a:r>
          </a:p>
          <a:p>
            <a:pPr lvl="2"/>
            <a:r>
              <a:rPr lang="en-US" dirty="0" smtClean="0"/>
              <a:t>Directly affects the Android platform</a:t>
            </a:r>
          </a:p>
          <a:p>
            <a:pPr lvl="1"/>
            <a:r>
              <a:rPr lang="en-US" dirty="0" smtClean="0"/>
              <a:t>Backup seeding facility (Entropy Collector) suffers from  multiple implementation bugs</a:t>
            </a:r>
          </a:p>
          <a:p>
            <a:pPr lvl="2"/>
            <a:r>
              <a:rPr lang="en-US" dirty="0" smtClean="0"/>
              <a:t>MSB set to 0 (reason for this remains unclear)</a:t>
            </a:r>
          </a:p>
          <a:p>
            <a:pPr lvl="2"/>
            <a:r>
              <a:rPr lang="en-US" dirty="0" smtClean="0"/>
              <a:t>Inappropriate modular reduction (signed/unsigned integers)</a:t>
            </a:r>
          </a:p>
          <a:p>
            <a:pPr lvl="2"/>
            <a:r>
              <a:rPr lang="en-US" dirty="0" smtClean="0"/>
              <a:t>Entropy reduced to 31 bits (worst case)</a:t>
            </a:r>
          </a:p>
          <a:p>
            <a:pPr lvl="2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Results: Apache Harmony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038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Results: Apache Harmony</a:t>
            </a:r>
            <a:endParaRPr lang="en-US" dirty="0"/>
          </a:p>
        </p:txBody>
      </p:sp>
      <p:pic>
        <p:nvPicPr>
          <p:cNvPr id="5" name="Grafik 4" descr="harmony-se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080" y="1223516"/>
            <a:ext cx="4275538" cy="4099112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Quality of Entropy Collector</a:t>
            </a:r>
          </a:p>
          <a:p>
            <a:r>
              <a:rPr lang="en-US" dirty="0" smtClean="0"/>
              <a:t>Worst-Case scenario</a:t>
            </a:r>
          </a:p>
          <a:p>
            <a:r>
              <a:rPr lang="en-US" dirty="0" smtClean="0"/>
              <a:t>2 consecutive bytes </a:t>
            </a:r>
            <a:br>
              <a:rPr lang="en-US" dirty="0" smtClean="0"/>
            </a:br>
            <a:r>
              <a:rPr lang="en-US" dirty="0" smtClean="0"/>
              <a:t>mark a single point</a:t>
            </a:r>
          </a:p>
          <a:p>
            <a:r>
              <a:rPr lang="en-US" dirty="0" smtClean="0"/>
              <a:t>10 </a:t>
            </a:r>
            <a:r>
              <a:rPr lang="en-US" dirty="0" err="1" smtClean="0"/>
              <a:t>MiB</a:t>
            </a:r>
            <a:r>
              <a:rPr lang="en-US" dirty="0" smtClean="0"/>
              <a:t> generated Seed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03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PRNG</a:t>
            </a:r>
          </a:p>
          <a:p>
            <a:pPr lvl="1"/>
            <a:r>
              <a:rPr lang="en-US" dirty="0" smtClean="0"/>
              <a:t>SHA-1 based algorithm: </a:t>
            </a:r>
            <a:r>
              <a:rPr lang="en-US" i="1" dirty="0" smtClean="0"/>
              <a:t>Seed, Internal State</a:t>
            </a:r>
          </a:p>
          <a:p>
            <a:r>
              <a:rPr lang="en-US" dirty="0" smtClean="0"/>
              <a:t>Backup seeding facility (Entropy Collector)</a:t>
            </a:r>
          </a:p>
          <a:p>
            <a:pPr lvl="1"/>
            <a:r>
              <a:rPr lang="en-US" dirty="0" smtClean="0"/>
              <a:t>8 Threads increment  independent counters (c1..c8)</a:t>
            </a:r>
          </a:p>
          <a:p>
            <a:pPr lvl="1"/>
            <a:r>
              <a:rPr lang="en-US" dirty="0" smtClean="0"/>
              <a:t>Seed = c1 XOR c2 XOR …. c8</a:t>
            </a:r>
          </a:p>
          <a:p>
            <a:r>
              <a:rPr lang="en-US" dirty="0" smtClean="0"/>
              <a:t>Weaknesses</a:t>
            </a:r>
            <a:endParaRPr lang="en-US" dirty="0"/>
          </a:p>
          <a:p>
            <a:pPr lvl="1"/>
            <a:r>
              <a:rPr lang="en-US" dirty="0" smtClean="0"/>
              <a:t>Repeated use of same IV</a:t>
            </a:r>
          </a:p>
          <a:p>
            <a:pPr lvl="2"/>
            <a:r>
              <a:rPr lang="en-US" dirty="0" smtClean="0"/>
              <a:t>Predictable internal states: only 20 of 32 bytes unknown</a:t>
            </a:r>
            <a:endParaRPr lang="en-US" dirty="0"/>
          </a:p>
          <a:p>
            <a:pPr lvl="1"/>
            <a:r>
              <a:rPr lang="en-US" dirty="0" smtClean="0"/>
              <a:t>Backup seeding facility (Entropy Collector) can be influenced</a:t>
            </a:r>
          </a:p>
          <a:p>
            <a:pPr lvl="2"/>
            <a:r>
              <a:rPr lang="en-US" dirty="0" smtClean="0"/>
              <a:t>High load prevents threads execution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Results:GNU</a:t>
            </a:r>
            <a:r>
              <a:rPr lang="en-US" dirty="0" smtClean="0"/>
              <a:t> </a:t>
            </a:r>
            <a:r>
              <a:rPr lang="en-US" dirty="0" err="1" smtClean="0"/>
              <a:t>Classpath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038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Results: GNU </a:t>
            </a:r>
            <a:r>
              <a:rPr lang="en-US" dirty="0" err="1" smtClean="0"/>
              <a:t>Classpath</a:t>
            </a:r>
            <a:endParaRPr lang="en-US" dirty="0"/>
          </a:p>
        </p:txBody>
      </p:sp>
      <p:pic>
        <p:nvPicPr>
          <p:cNvPr id="5" name="Grafik 4" descr="harmony-se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080" y="1223516"/>
            <a:ext cx="4275538" cy="4099111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Quality of Entropy Collector</a:t>
            </a:r>
          </a:p>
          <a:p>
            <a:r>
              <a:rPr lang="en-US" dirty="0" smtClean="0"/>
              <a:t>Worst-Case scenario</a:t>
            </a:r>
          </a:p>
          <a:p>
            <a:r>
              <a:rPr lang="en-US" dirty="0" smtClean="0"/>
              <a:t>2 consecutive bytes </a:t>
            </a:r>
            <a:br>
              <a:rPr lang="en-US" dirty="0" smtClean="0"/>
            </a:br>
            <a:r>
              <a:rPr lang="en-US" dirty="0" smtClean="0"/>
              <a:t>mark a single point</a:t>
            </a:r>
          </a:p>
          <a:p>
            <a:r>
              <a:rPr lang="en-US" dirty="0" smtClean="0"/>
              <a:t>10 </a:t>
            </a:r>
            <a:r>
              <a:rPr lang="en-US" dirty="0" err="1" smtClean="0"/>
              <a:t>MiB</a:t>
            </a:r>
            <a:r>
              <a:rPr lang="en-US" dirty="0" smtClean="0"/>
              <a:t> generated Seed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03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PRNG</a:t>
            </a:r>
          </a:p>
          <a:p>
            <a:pPr lvl="1"/>
            <a:r>
              <a:rPr lang="en-US" dirty="0" smtClean="0"/>
              <a:t>SHA-1 based algorithm: </a:t>
            </a:r>
            <a:r>
              <a:rPr lang="en-US" i="1" dirty="0" smtClean="0"/>
              <a:t>Seed, Internal State, Fixed-state protection</a:t>
            </a:r>
          </a:p>
          <a:p>
            <a:r>
              <a:rPr lang="en-US" dirty="0" smtClean="0"/>
              <a:t>Backup seeding facility (Entropy Collector)</a:t>
            </a:r>
            <a:endParaRPr lang="en-US" dirty="0"/>
          </a:p>
          <a:p>
            <a:pPr lvl="1"/>
            <a:r>
              <a:rPr lang="en-US" dirty="0" smtClean="0"/>
              <a:t>Counter </a:t>
            </a:r>
            <a:r>
              <a:rPr lang="en-US" dirty="0" err="1" smtClean="0"/>
              <a:t>incrementation</a:t>
            </a:r>
            <a:r>
              <a:rPr lang="en-US" dirty="0" smtClean="0"/>
              <a:t>, </a:t>
            </a:r>
            <a:r>
              <a:rPr lang="en-US" i="1" dirty="0" err="1" smtClean="0"/>
              <a:t>System.properties</a:t>
            </a:r>
            <a:endParaRPr lang="en-US" i="1" dirty="0" smtClean="0"/>
          </a:p>
          <a:p>
            <a:pPr lvl="1"/>
            <a:r>
              <a:rPr lang="en-US" i="1" dirty="0" smtClean="0"/>
              <a:t>Noise </a:t>
            </a:r>
            <a:r>
              <a:rPr lang="en-US" dirty="0" smtClean="0"/>
              <a:t>threads (keep the scheduler busy)</a:t>
            </a:r>
          </a:p>
          <a:p>
            <a:pPr lvl="1"/>
            <a:r>
              <a:rPr lang="en-US" dirty="0" smtClean="0"/>
              <a:t>S-Boxing counter </a:t>
            </a:r>
          </a:p>
          <a:p>
            <a:pPr lvl="1"/>
            <a:r>
              <a:rPr lang="en-US" dirty="0" smtClean="0"/>
              <a:t>Enforcing mandatory runtime and counter </a:t>
            </a:r>
            <a:r>
              <a:rPr lang="en-US" dirty="0" err="1" smtClean="0"/>
              <a:t>incrementation</a:t>
            </a:r>
            <a:endParaRPr lang="en-US" dirty="0" smtClean="0"/>
          </a:p>
          <a:p>
            <a:pPr lvl="1"/>
            <a:r>
              <a:rPr lang="en-US" dirty="0" smtClean="0"/>
              <a:t>Slow….</a:t>
            </a:r>
          </a:p>
          <a:p>
            <a:r>
              <a:rPr lang="en-US" dirty="0" smtClean="0"/>
              <a:t>Weaknesses</a:t>
            </a:r>
            <a:endParaRPr lang="en-US" dirty="0"/>
          </a:p>
          <a:p>
            <a:pPr lvl="2"/>
            <a:r>
              <a:rPr lang="en-US" dirty="0" smtClean="0"/>
              <a:t>No obvious weakness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r>
              <a:rPr lang="en-US" dirty="0" err="1" smtClean="0"/>
              <a:t>OpenJDK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038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RSAC 2013 Presentation PPT Speaker Template 2">
  <a:themeElements>
    <a:clrScheme name="Custom 3">
      <a:dk1>
        <a:sysClr val="windowText" lastClr="000000"/>
      </a:dk1>
      <a:lt1>
        <a:sysClr val="window" lastClr="FFFFFF"/>
      </a:lt1>
      <a:dk2>
        <a:srgbClr val="12CDF8"/>
      </a:dk2>
      <a:lt2>
        <a:srgbClr val="FFA92F"/>
      </a:lt2>
      <a:accent1>
        <a:srgbClr val="F8C62C"/>
      </a:accent1>
      <a:accent2>
        <a:srgbClr val="9AD82E"/>
      </a:accent2>
      <a:accent3>
        <a:srgbClr val="D04CC7"/>
      </a:accent3>
      <a:accent4>
        <a:srgbClr val="12CDF8"/>
      </a:accent4>
      <a:accent5>
        <a:srgbClr val="FFA92F"/>
      </a:accent5>
      <a:accent6>
        <a:srgbClr val="F8C62C"/>
      </a:accent6>
      <a:hlink>
        <a:srgbClr val="D04CC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457200" indent="-457200">
          <a:buClr>
            <a:schemeClr val="bg2"/>
          </a:buClr>
          <a:buFont typeface="Lucida Grande"/>
          <a:buChar char="►"/>
          <a:defRPr sz="3200" dirty="0" err="1" smtClean="0">
            <a:solidFill>
              <a:schemeClr val="tx1">
                <a:lumMod val="85000"/>
                <a:lumOff val="15000"/>
              </a:schemeClr>
            </a:solidFill>
            <a:latin typeface="Myriad Pro"/>
            <a:cs typeface="Myriad Pr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RSAC 2013 Presentation PPT Speaker Template 2</Template>
  <TotalTime>0</TotalTime>
  <Words>712</Words>
  <Application>Microsoft Office PowerPoint</Application>
  <PresentationFormat>Bildschirmpräsentation (4:3)</PresentationFormat>
  <Paragraphs>137</Paragraphs>
  <Slides>12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RSAC 2013 Presentation PPT Speaker Template 2</vt:lpstr>
      <vt:lpstr>Randomly Failed!  The State of Randomness in Current Java Implementations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Random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</dc:creator>
  <cp:lastModifiedBy>chris</cp:lastModifiedBy>
  <cp:revision>52</cp:revision>
  <dcterms:created xsi:type="dcterms:W3CDTF">2012-12-25T16:54:50Z</dcterms:created>
  <dcterms:modified xsi:type="dcterms:W3CDTF">2013-01-02T13:37:12Z</dcterms:modified>
</cp:coreProperties>
</file>